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5"/>
  </p:notesMasterIdLst>
  <p:handoutMasterIdLst>
    <p:handoutMasterId r:id="rId46"/>
  </p:handoutMasterIdLst>
  <p:sldIdLst>
    <p:sldId id="257" r:id="rId3"/>
    <p:sldId id="258" r:id="rId4"/>
    <p:sldId id="259" r:id="rId5"/>
    <p:sldId id="260" r:id="rId6"/>
    <p:sldId id="261" r:id="rId7"/>
    <p:sldId id="262" r:id="rId8"/>
    <p:sldId id="301" r:id="rId9"/>
    <p:sldId id="302" r:id="rId10"/>
    <p:sldId id="299" r:id="rId11"/>
    <p:sldId id="263" r:id="rId12"/>
    <p:sldId id="264" r:id="rId13"/>
    <p:sldId id="265" r:id="rId14"/>
    <p:sldId id="266" r:id="rId15"/>
    <p:sldId id="267" r:id="rId16"/>
    <p:sldId id="268" r:id="rId17"/>
    <p:sldId id="300" r:id="rId18"/>
    <p:sldId id="270" r:id="rId19"/>
    <p:sldId id="271" r:id="rId20"/>
    <p:sldId id="272" r:id="rId21"/>
    <p:sldId id="273" r:id="rId22"/>
    <p:sldId id="275" r:id="rId23"/>
    <p:sldId id="276" r:id="rId24"/>
    <p:sldId id="278" r:id="rId25"/>
    <p:sldId id="279" r:id="rId26"/>
    <p:sldId id="280" r:id="rId27"/>
    <p:sldId id="281" r:id="rId28"/>
    <p:sldId id="282" r:id="rId29"/>
    <p:sldId id="283" r:id="rId30"/>
    <p:sldId id="284" r:id="rId31"/>
    <p:sldId id="285" r:id="rId32"/>
    <p:sldId id="294" r:id="rId33"/>
    <p:sldId id="295" r:id="rId34"/>
    <p:sldId id="296" r:id="rId35"/>
    <p:sldId id="297" r:id="rId36"/>
    <p:sldId id="286" r:id="rId37"/>
    <p:sldId id="287" r:id="rId38"/>
    <p:sldId id="288" r:id="rId39"/>
    <p:sldId id="289" r:id="rId40"/>
    <p:sldId id="290" r:id="rId41"/>
    <p:sldId id="291" r:id="rId42"/>
    <p:sldId id="292" r:id="rId43"/>
    <p:sldId id="303" r:id="rId4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9"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876" y="102"/>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995217" y="0"/>
            <a:ext cx="3056414" cy="465455"/>
          </a:xfrm>
          <a:prstGeom prst="rect">
            <a:avLst/>
          </a:prstGeom>
        </p:spPr>
        <p:txBody>
          <a:bodyPr vert="horz" lIns="93483" tIns="46742" rIns="93483" bIns="46742" rtlCol="0"/>
          <a:lstStyle>
            <a:lvl1pPr algn="r">
              <a:defRPr sz="1200"/>
            </a:lvl1pPr>
          </a:lstStyle>
          <a:p>
            <a:r>
              <a:rPr lang="en-US" sz="1000">
                <a:latin typeface="Arial" panose="020B0604020202020204" pitchFamily="34" charset="0"/>
                <a:cs typeface="Arial" panose="020B0604020202020204" pitchFamily="34" charset="0"/>
              </a:rPr>
              <a:t>11/21/2021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8842030"/>
            <a:ext cx="3056414" cy="465455"/>
          </a:xfrm>
          <a:prstGeom prst="rect">
            <a:avLst/>
          </a:prstGeom>
        </p:spPr>
        <p:txBody>
          <a:bodyPr vert="horz" lIns="93483" tIns="46742" rIns="93483" bIns="4674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83" tIns="46742" rIns="93483" bIns="46742" rtlCol="0" anchor="b"/>
          <a:lstStyle>
            <a:lvl1pPr algn="r">
              <a:defRPr sz="1200"/>
            </a:lvl1pPr>
          </a:lstStyle>
          <a:p>
            <a:fld id="{9B0557A8-0FE4-457B-AEB6-55C67AF450C9}"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83" tIns="46742" rIns="93483" bIns="46742"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83" tIns="46742" rIns="93483" bIns="46742" rtlCol="0"/>
          <a:lstStyle>
            <a:lvl1pPr algn="r">
              <a:defRPr sz="1200"/>
            </a:lvl1pPr>
          </a:lstStyle>
          <a:p>
            <a:r>
              <a:rPr lang="en-US"/>
              <a:t>11/21/2021 am</a:t>
            </a:r>
          </a:p>
        </p:txBody>
      </p:sp>
      <p:sp>
        <p:nvSpPr>
          <p:cNvPr id="4" name="Slide Image Placeholder 3"/>
          <p:cNvSpPr>
            <a:spLocks noGrp="1" noRot="1" noChangeAspect="1"/>
          </p:cNvSpPr>
          <p:nvPr>
            <p:ph type="sldImg" idx="2"/>
          </p:nvPr>
        </p:nvSpPr>
        <p:spPr>
          <a:xfrm>
            <a:off x="1200150" y="696913"/>
            <a:ext cx="4652963" cy="3490912"/>
          </a:xfrm>
          <a:prstGeom prst="rect">
            <a:avLst/>
          </a:prstGeom>
          <a:noFill/>
          <a:ln w="12700">
            <a:solidFill>
              <a:prstClr val="black"/>
            </a:solidFill>
          </a:ln>
        </p:spPr>
        <p:txBody>
          <a:bodyPr vert="horz" lIns="93483" tIns="46742" rIns="93483" bIns="46742"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83" tIns="46742" rIns="93483" bIns="4674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5455"/>
          </a:xfrm>
          <a:prstGeom prst="rect">
            <a:avLst/>
          </a:prstGeom>
        </p:spPr>
        <p:txBody>
          <a:bodyPr vert="horz" lIns="93483" tIns="46742" rIns="93483" bIns="46742"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83" tIns="46742" rIns="93483" bIns="46742" rtlCol="0" anchor="b"/>
          <a:lstStyle>
            <a:lvl1pPr algn="r">
              <a:defRPr sz="1200"/>
            </a:lvl1pPr>
          </a:lstStyle>
          <a:p>
            <a:fld id="{5852E0CF-6988-4487-B963-7279D30B8EE0}"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9115BC1-C68F-45C1-81E2-042F219B2264}" type="datetime1">
              <a:rPr lang="en-US" smtClean="0"/>
              <a:pPr/>
              <a:t>12/4/2021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EBD7B56-63D8-4520-B93E-293D3B067E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4FDB27C-8E83-43D6-828A-EC91F072678D}"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853D0CD-006F-4153-96F2-BC0D0DF289CB}"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181600"/>
            <a:ext cx="8305800" cy="68580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685800" y="5867400"/>
            <a:ext cx="8305800" cy="685800"/>
          </a:xfrm>
        </p:spPr>
        <p:txBody>
          <a:bodyPr anchor="ctr"/>
          <a:lstStyle>
            <a:lvl1pPr marL="0" indent="0" algn="ctr">
              <a:buFontTx/>
              <a:buNone/>
              <a:defRPr sz="2800"/>
            </a:lvl1pPr>
          </a:lstStyle>
          <a:p>
            <a:r>
              <a:rPr lang="en-US"/>
              <a:t>Click to edit Master subtitle style</a:t>
            </a:r>
          </a:p>
        </p:txBody>
      </p:sp>
      <p:sp>
        <p:nvSpPr>
          <p:cNvPr id="4" name="Rectangle 36"/>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37"/>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38"/>
          <p:cNvSpPr>
            <a:spLocks noGrp="1" noChangeArrowheads="1"/>
          </p:cNvSpPr>
          <p:nvPr>
            <p:ph type="sldNum" sz="quarter" idx="12"/>
          </p:nvPr>
        </p:nvSpPr>
        <p:spPr/>
        <p:txBody>
          <a:bodyPr/>
          <a:lstStyle>
            <a:lvl1pPr>
              <a:defRPr/>
            </a:lvl1pPr>
          </a:lstStyle>
          <a:p>
            <a:pPr>
              <a:defRPr/>
            </a:pPr>
            <a:fld id="{AD9BDC60-5040-4C49-9042-2C89CB321BF0}"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5FCA8958-C03F-43E8-82FC-9FD30292CE41}"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2E1A5B97-3825-4351-924C-728889A539EB}"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67300" y="1600200"/>
            <a:ext cx="39243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0DAC2020-B724-41AD-8BA6-DB5BDACB7285}"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4818F523-F819-4BDE-A7AE-992C801DE2B4}"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64028493-F99F-49EF-8A32-C0DC5B36859F}"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4A0DA909-D540-49DA-AAA9-879FE51C9AF9}"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B3EBFEC-F2C5-4901-9A96-769DABFA696C}"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3997AB2-F489-4E88-9110-AFB599F09C3F}"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651619A8-10B3-49CB-B732-0E1385FF6A9C}"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E75E973A-E300-4013-B84B-CFB67DCB302F}"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228600"/>
            <a:ext cx="64770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3C311860-A0BB-422B-BF3C-AE4F4E1F014B}" type="slidenum">
              <a:rPr lang="en-US">
                <a:solidFill>
                  <a:srgbClr val="000000"/>
                </a:solidFill>
              </a:rPr>
              <a:pPr>
                <a:defRPr/>
              </a:pPr>
              <a:t>‹#›</a:t>
            </a:fld>
            <a:endParaRPr lang="en-US">
              <a:solidFill>
                <a:srgbClr val="000000"/>
              </a:solidFill>
            </a:endParaRPr>
          </a:p>
        </p:txBody>
      </p:sp>
    </p:spTree>
  </p:cSld>
  <p:clrMapOvr>
    <a:masterClrMapping/>
  </p:clrMapOvr>
  <p:transition spd="slow">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EB4C875-ACD4-4B6A-A49D-94AD80727CBB}" type="datetime1">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D7B56-63D8-4520-B93E-293D3B067E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8661C-5065-44B6-BA7F-01F5AB1ACA29}" type="datetime1">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758C5E2-04F0-4CA3-8A08-2B2DE67C4E97}" type="datetime1">
              <a:rPr lang="en-US" smtClean="0"/>
              <a:pPr/>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E885C7D-244E-48BD-A698-F61E5829CE19}" type="datetime1">
              <a:rPr lang="en-US" smtClean="0"/>
              <a:pPr/>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5B17CD-FC97-43CC-9B95-356CF8DD7FEF}" type="datetime1">
              <a:rPr lang="en-US" smtClean="0"/>
              <a:pPr/>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E6E4559-F1D6-416F-8181-03BF49614916}" type="datetime1">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D7B56-63D8-4520-B93E-293D3B067EB3}"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407B28F-1260-4AE9-8ECE-E8D8E73B24E5}" type="datetime1">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EBD7B56-63D8-4520-B93E-293D3B067EB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151740-75B8-44BE-B478-FA4D4009E2AC}" type="datetime1">
              <a:rPr lang="en-US" smtClean="0"/>
              <a:pPr/>
              <a:t>12/4/2021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BD7B56-63D8-4520-B93E-293D3B067EB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228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90600" y="1600200"/>
            <a:ext cx="8001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Rectangle 8"/>
          <p:cNvSpPr>
            <a:spLocks noGrp="1" noChangeArrowheads="1"/>
          </p:cNvSpPr>
          <p:nvPr>
            <p:ph type="dt" sz="half" idx="2"/>
          </p:nvPr>
        </p:nvSpPr>
        <p:spPr bwMode="auto">
          <a:xfrm>
            <a:off x="152400" y="6553200"/>
            <a:ext cx="2403475"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cs typeface="+mn-cs"/>
              </a:defRPr>
            </a:lvl1pPr>
          </a:lstStyle>
          <a:p>
            <a:pPr fontAlgn="base">
              <a:spcBef>
                <a:spcPct val="0"/>
              </a:spcBef>
              <a:spcAft>
                <a:spcPct val="0"/>
              </a:spcAft>
              <a:defRPr/>
            </a:pPr>
            <a:endParaRPr lang="en-US">
              <a:solidFill>
                <a:srgbClr val="000000"/>
              </a:solidFill>
            </a:endParaRPr>
          </a:p>
        </p:txBody>
      </p:sp>
      <p:sp>
        <p:nvSpPr>
          <p:cNvPr id="1033" name="Rectangle 9"/>
          <p:cNvSpPr>
            <a:spLocks noGrp="1" noChangeArrowheads="1"/>
          </p:cNvSpPr>
          <p:nvPr>
            <p:ph type="ftr" sz="quarter" idx="3"/>
          </p:nvPr>
        </p:nvSpPr>
        <p:spPr bwMode="auto">
          <a:xfrm>
            <a:off x="3259138" y="6553200"/>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fontAlgn="base">
              <a:spcBef>
                <a:spcPct val="0"/>
              </a:spcBef>
              <a:spcAft>
                <a:spcPct val="0"/>
              </a:spcAft>
              <a:defRPr/>
            </a:pPr>
            <a:endParaRPr lang="en-US">
              <a:solidFill>
                <a:srgbClr val="000000"/>
              </a:solidFill>
            </a:endParaRPr>
          </a:p>
        </p:txBody>
      </p:sp>
      <p:sp>
        <p:nvSpPr>
          <p:cNvPr id="1034" name="Rectangle 10"/>
          <p:cNvSpPr>
            <a:spLocks noGrp="1" noChangeArrowheads="1"/>
          </p:cNvSpPr>
          <p:nvPr>
            <p:ph type="sldNum" sz="quarter" idx="4"/>
          </p:nvPr>
        </p:nvSpPr>
        <p:spPr bwMode="auto">
          <a:xfrm>
            <a:off x="68580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fontAlgn="base">
              <a:spcBef>
                <a:spcPct val="0"/>
              </a:spcBef>
              <a:spcAft>
                <a:spcPct val="0"/>
              </a:spcAft>
              <a:defRPr/>
            </a:pPr>
            <a:fld id="{77A00137-CD58-446C-8639-3DAAE3E1BB35}" type="slidenum">
              <a:rPr lang="en-US">
                <a:solidFill>
                  <a:srgbClr val="000000"/>
                </a:solidFill>
              </a:rPr>
              <a:pPr fontAlgn="base">
                <a:spcBef>
                  <a:spcPct val="0"/>
                </a:spcBef>
                <a:spcAft>
                  <a:spcPct val="0"/>
                </a:spcAft>
                <a:defRPr/>
              </a:pPr>
              <a:t>‹#›</a:t>
            </a:fld>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cut thruBlk="1"/>
  </p:transition>
  <p:hf hdr="0" ftr="0" dt="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eaLnBrk="1" fontAlgn="base" hangingPunct="1">
        <a:spcBef>
          <a:spcPct val="0"/>
        </a:spcBef>
        <a:spcAft>
          <a:spcPct val="0"/>
        </a:spcAft>
        <a:defRPr sz="3600">
          <a:solidFill>
            <a:schemeClr val="tx2"/>
          </a:solidFill>
          <a:latin typeface="Arial" charset="0"/>
        </a:defRPr>
      </a:lvl6pPr>
      <a:lvl7pPr marL="914400" algn="l" rtl="0" eaLnBrk="1" fontAlgn="base" hangingPunct="1">
        <a:spcBef>
          <a:spcPct val="0"/>
        </a:spcBef>
        <a:spcAft>
          <a:spcPct val="0"/>
        </a:spcAft>
        <a:defRPr sz="3600">
          <a:solidFill>
            <a:schemeClr val="tx2"/>
          </a:solidFill>
          <a:latin typeface="Arial" charset="0"/>
        </a:defRPr>
      </a:lvl7pPr>
      <a:lvl8pPr marL="1371600" algn="l" rtl="0" eaLnBrk="1" fontAlgn="base" hangingPunct="1">
        <a:spcBef>
          <a:spcPct val="0"/>
        </a:spcBef>
        <a:spcAft>
          <a:spcPct val="0"/>
        </a:spcAft>
        <a:defRPr sz="3600">
          <a:solidFill>
            <a:schemeClr val="tx2"/>
          </a:solidFill>
          <a:latin typeface="Arial" charset="0"/>
        </a:defRPr>
      </a:lvl8pPr>
      <a:lvl9pPr marL="1828800" algn="l" rtl="0" eaLnBrk="1" fontAlgn="base" hangingPunct="1">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tx1"/>
        </a:buClr>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ews.gallup.com/poll/316223/fewer-say-important-parents-married.aspx"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news.gallup.com/poll/3163/majority-considers-sex-before-marriage-morally-okay.aspx" TargetMode="External"/><Relationship Id="rId2" Type="http://schemas.openxmlformats.org/officeDocument/2006/relationships/hyperlink" Target="https://news.gallup.com/poll/312929/record-low-say-death-penalty-morally-acceptable.aspx" TargetMode="External"/><Relationship Id="rId1" Type="http://schemas.openxmlformats.org/officeDocument/2006/relationships/slideLayout" Target="../slideLayouts/slideLayout7.xml"/><Relationship Id="rId4" Type="http://schemas.openxmlformats.org/officeDocument/2006/relationships/hyperlink" Target="https://news.gallup.com/poll/316223/fewer-say-important-parents-married.aspx"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news.gallup.com/poll/316223/fewer-say-important-parents-married.aspx"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76851"/>
            <a:ext cx="7851648" cy="1723549"/>
          </a:xfrm>
        </p:spPr>
        <p:txBody>
          <a:bodyPr>
            <a:spAutoFit/>
          </a:bodyPr>
          <a:lstStyle/>
          <a:p>
            <a:r>
              <a:rPr lang="en-US" dirty="0"/>
              <a:t>The Old Man And The New Man</a:t>
            </a:r>
          </a:p>
        </p:txBody>
      </p:sp>
      <p:sp>
        <p:nvSpPr>
          <p:cNvPr id="3" name="Subtitle 2"/>
          <p:cNvSpPr>
            <a:spLocks noGrp="1"/>
          </p:cNvSpPr>
          <p:nvPr>
            <p:ph type="subTitle" idx="1"/>
          </p:nvPr>
        </p:nvSpPr>
        <p:spPr>
          <a:xfrm>
            <a:off x="533400" y="3228536"/>
            <a:ext cx="7854696" cy="492443"/>
          </a:xfrm>
        </p:spPr>
        <p:txBody>
          <a:bodyPr>
            <a:spAutoFit/>
          </a:bodyPr>
          <a:lstStyle/>
          <a:p>
            <a:r>
              <a:rPr lang="en-US" dirty="0"/>
              <a:t>Ephesians 4:17-32</a:t>
            </a:r>
          </a:p>
        </p:txBody>
      </p:sp>
      <p:sp>
        <p:nvSpPr>
          <p:cNvPr id="4" name="Slide Number Placeholder 3"/>
          <p:cNvSpPr>
            <a:spLocks noGrp="1"/>
          </p:cNvSpPr>
          <p:nvPr>
            <p:ph type="sldNum" sz="quarter" idx="12"/>
          </p:nvPr>
        </p:nvSpPr>
        <p:spPr/>
        <p:txBody>
          <a:bodyPr/>
          <a:lstStyle/>
          <a:p>
            <a:fld id="{1EBD7B56-63D8-4520-B93E-293D3B067EB3}" type="slidenum">
              <a:rPr lang="en-US" smtClean="0"/>
              <a:pPr/>
              <a:t>1</a:t>
            </a:fld>
            <a:endParaRPr lang="en-US"/>
          </a:p>
        </p:txBody>
      </p:sp>
      <p:sp>
        <p:nvSpPr>
          <p:cNvPr id="5" name="TextBox 4">
            <a:extLst>
              <a:ext uri="{FF2B5EF4-FFF2-40B4-BE49-F238E27FC236}">
                <a16:creationId xmlns:a16="http://schemas.microsoft.com/office/drawing/2014/main" id="{5444A2AA-E03A-4DB6-8B10-7727EE9B43E2}"/>
              </a:ext>
            </a:extLst>
          </p:cNvPr>
          <p:cNvSpPr txBox="1"/>
          <p:nvPr/>
        </p:nvSpPr>
        <p:spPr>
          <a:xfrm>
            <a:off x="419100" y="5257800"/>
            <a:ext cx="8080248" cy="1384995"/>
          </a:xfrm>
          <a:prstGeom prst="rect">
            <a:avLst/>
          </a:prstGeom>
          <a:noFill/>
        </p:spPr>
        <p:txBody>
          <a:bodyPr wrap="square" rtlCol="0">
            <a:spAutoFit/>
          </a:bodyPr>
          <a:lstStyle/>
          <a:p>
            <a:r>
              <a:rPr lang="en-US" sz="2800" b="1" dirty="0">
                <a:solidFill>
                  <a:srgbClr val="FFFF00"/>
                </a:solidFill>
                <a:effectLst>
                  <a:outerShdw blurRad="38100" dist="38100" dir="2700000" algn="tl">
                    <a:srgbClr val="000000">
                      <a:alpha val="43137"/>
                    </a:srgbClr>
                  </a:outerShdw>
                </a:effectLst>
              </a:rPr>
              <a:t>Ecclesiastes 1:10, </a:t>
            </a:r>
            <a:r>
              <a:rPr lang="en-US" sz="2800" b="1" i="1" dirty="0">
                <a:solidFill>
                  <a:srgbClr val="FFFF00"/>
                </a:solidFill>
                <a:effectLst>
                  <a:outerShdw blurRad="38100" dist="38100" dir="2700000" algn="tl">
                    <a:srgbClr val="000000">
                      <a:alpha val="43137"/>
                    </a:srgbClr>
                  </a:outerShdw>
                </a:effectLst>
              </a:rPr>
              <a:t>“Is there a thing whereof it may be said, See, this is new? it hath been long ago, in the ages which were before us.” ASV</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9852472-BD12-4ABF-88A3-43F3BC4C41E8}" type="slidenum">
              <a:rPr lang="en-US"/>
              <a:pPr/>
              <a:t>10</a:t>
            </a:fld>
            <a:endParaRPr lang="en-US"/>
          </a:p>
        </p:txBody>
      </p:sp>
      <p:sp>
        <p:nvSpPr>
          <p:cNvPr id="24578" name="Text Box 1026"/>
          <p:cNvSpPr txBox="1">
            <a:spLocks noChangeArrowheads="1"/>
          </p:cNvSpPr>
          <p:nvPr/>
        </p:nvSpPr>
        <p:spPr bwMode="auto">
          <a:xfrm>
            <a:off x="304800" y="2438400"/>
            <a:ext cx="8839200" cy="535531"/>
          </a:xfrm>
          <a:prstGeom prst="rect">
            <a:avLst/>
          </a:prstGeom>
          <a:noFill/>
          <a:ln w="9525">
            <a:noFill/>
            <a:miter lim="800000"/>
            <a:headEnd/>
            <a:tailEnd/>
          </a:ln>
          <a:effectLst/>
        </p:spPr>
        <p:txBody>
          <a:bodyPr wrap="square">
            <a:spAutoFit/>
          </a:bodyPr>
          <a:lstStyle/>
          <a:p>
            <a:pPr algn="l">
              <a:lnSpc>
                <a:spcPct val="90000"/>
              </a:lnSpc>
              <a:spcBef>
                <a:spcPct val="50000"/>
              </a:spcBef>
              <a:buFontTx/>
              <a:buChar char="•"/>
            </a:pPr>
            <a:endParaRPr lang="en-US" sz="3200" b="1" dirty="0">
              <a:effectLst>
                <a:outerShdw blurRad="38100" dist="38100" dir="2700000" algn="tl">
                  <a:srgbClr val="000000"/>
                </a:outerShdw>
              </a:effectLst>
              <a:cs typeface="Times New Roman" pitchFamily="18" charset="0"/>
            </a:endParaRPr>
          </a:p>
        </p:txBody>
      </p:sp>
      <p:sp>
        <p:nvSpPr>
          <p:cNvPr id="24579" name="Text Box 1027"/>
          <p:cNvSpPr txBox="1">
            <a:spLocks noChangeArrowheads="1"/>
          </p:cNvSpPr>
          <p:nvPr/>
        </p:nvSpPr>
        <p:spPr bwMode="auto">
          <a:xfrm>
            <a:off x="723579" y="87992"/>
            <a:ext cx="7620000" cy="1107996"/>
          </a:xfrm>
          <a:prstGeom prst="rect">
            <a:avLst/>
          </a:prstGeom>
          <a:noFill/>
          <a:ln w="9525">
            <a:noFill/>
            <a:miter lim="800000"/>
            <a:headEnd/>
            <a:tailEnd/>
          </a:ln>
          <a:effectLst/>
        </p:spPr>
        <p:txBody>
          <a:bodyPr>
            <a:spAutoFit/>
          </a:bodyPr>
          <a:lstStyle/>
          <a:p>
            <a:pPr algn="ctr">
              <a:spcBef>
                <a:spcPct val="50000"/>
              </a:spcBef>
            </a:pPr>
            <a:r>
              <a:rPr lang="en-US" sz="6600" dirty="0"/>
              <a:t>America, 2021</a:t>
            </a:r>
          </a:p>
        </p:txBody>
      </p:sp>
      <p:sp>
        <p:nvSpPr>
          <p:cNvPr id="5" name="TextBox 4"/>
          <p:cNvSpPr txBox="1"/>
          <p:nvPr/>
        </p:nvSpPr>
        <p:spPr>
          <a:xfrm>
            <a:off x="340360" y="5910590"/>
            <a:ext cx="8610600" cy="523220"/>
          </a:xfrm>
          <a:prstGeom prst="rect">
            <a:avLst/>
          </a:prstGeom>
          <a:noFill/>
        </p:spPr>
        <p:txBody>
          <a:bodyPr wrap="square" rtlCol="0">
            <a:spAutoFit/>
          </a:bodyPr>
          <a:lstStyle/>
          <a:p>
            <a:pPr>
              <a:buFont typeface="Wingdings" pitchFamily="2" charset="2"/>
              <a:buChar char="Ø"/>
            </a:pPr>
            <a:endParaRPr lang="en-US" sz="2800" dirty="0"/>
          </a:p>
        </p:txBody>
      </p:sp>
      <p:sp>
        <p:nvSpPr>
          <p:cNvPr id="7" name="TextBox 6">
            <a:extLst>
              <a:ext uri="{FF2B5EF4-FFF2-40B4-BE49-F238E27FC236}">
                <a16:creationId xmlns:a16="http://schemas.microsoft.com/office/drawing/2014/main" id="{FDA3B11D-01E5-479A-BB3E-158F233B66DC}"/>
              </a:ext>
            </a:extLst>
          </p:cNvPr>
          <p:cNvSpPr txBox="1"/>
          <p:nvPr/>
        </p:nvSpPr>
        <p:spPr>
          <a:xfrm>
            <a:off x="-25400" y="2443957"/>
            <a:ext cx="8610600" cy="523220"/>
          </a:xfrm>
          <a:prstGeom prst="rect">
            <a:avLst/>
          </a:prstGeom>
          <a:noFill/>
        </p:spPr>
        <p:txBody>
          <a:bodyPr wrap="square" rtlCol="0">
            <a:spAutoFit/>
          </a:bodyPr>
          <a:lstStyle/>
          <a:p>
            <a:pPr>
              <a:buFont typeface="Wingdings" pitchFamily="2" charset="2"/>
              <a:buChar char="Ø"/>
            </a:pPr>
            <a:endParaRPr lang="en-US" sz="2800" dirty="0"/>
          </a:p>
        </p:txBody>
      </p:sp>
      <p:pic>
        <p:nvPicPr>
          <p:cNvPr id="8" name="Picture 2">
            <a:extLst>
              <a:ext uri="{FF2B5EF4-FFF2-40B4-BE49-F238E27FC236}">
                <a16:creationId xmlns:a16="http://schemas.microsoft.com/office/drawing/2014/main" id="{B34E0FEE-9463-450B-B80F-6B2FE83F7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0" y="1358903"/>
            <a:ext cx="8757920" cy="492767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BAF78D6-1CE5-40B9-B7B6-93C0054D4CC3}"/>
              </a:ext>
            </a:extLst>
          </p:cNvPr>
          <p:cNvSpPr txBox="1"/>
          <p:nvPr/>
        </p:nvSpPr>
        <p:spPr>
          <a:xfrm>
            <a:off x="3395652" y="2198296"/>
            <a:ext cx="5463868" cy="646331"/>
          </a:xfrm>
          <a:prstGeom prst="rect">
            <a:avLst/>
          </a:prstGeom>
          <a:noFill/>
        </p:spPr>
        <p:txBody>
          <a:bodyPr wrap="none" rtlCol="0">
            <a:spAutoFit/>
          </a:bodyPr>
          <a:lstStyle/>
          <a:p>
            <a:r>
              <a:rPr lang="en-US" dirty="0">
                <a:solidFill>
                  <a:srgbClr val="FF0000"/>
                </a:solidFill>
              </a:rPr>
              <a:t>JUNE 8, 2021</a:t>
            </a:r>
          </a:p>
          <a:p>
            <a:r>
              <a:rPr lang="en-US" dirty="0">
                <a:solidFill>
                  <a:srgbClr val="FF0000"/>
                </a:solidFill>
              </a:rPr>
              <a:t>Record-High 70% in U.S. Support Same-Sex Marriage</a:t>
            </a:r>
          </a:p>
        </p:txBody>
      </p:sp>
      <p:sp>
        <p:nvSpPr>
          <p:cNvPr id="3" name="TextBox 2">
            <a:extLst>
              <a:ext uri="{FF2B5EF4-FFF2-40B4-BE49-F238E27FC236}">
                <a16:creationId xmlns:a16="http://schemas.microsoft.com/office/drawing/2014/main" id="{06EAF90B-5D24-4FBA-AF81-EA6A91F2DADA}"/>
              </a:ext>
            </a:extLst>
          </p:cNvPr>
          <p:cNvSpPr txBox="1"/>
          <p:nvPr/>
        </p:nvSpPr>
        <p:spPr>
          <a:xfrm>
            <a:off x="302260" y="6433810"/>
            <a:ext cx="7795980" cy="369332"/>
          </a:xfrm>
          <a:prstGeom prst="rect">
            <a:avLst/>
          </a:prstGeom>
          <a:noFill/>
        </p:spPr>
        <p:txBody>
          <a:bodyPr wrap="none" rtlCol="0">
            <a:spAutoFit/>
          </a:bodyPr>
          <a:lstStyle/>
          <a:p>
            <a:r>
              <a:rPr lang="en-US" b="0" i="0" dirty="0">
                <a:effectLst/>
                <a:latin typeface="aktiv-grotesk"/>
                <a:hlinkClick r:id="rId3" tooltip="Gallup Poll">
                  <a:extLst>
                    <a:ext uri="{A12FA001-AC4F-418D-AE19-62706E023703}">
                      <ahyp:hlinkClr xmlns:ahyp="http://schemas.microsoft.com/office/drawing/2018/hyperlinkcolor" val="tx"/>
                    </a:ext>
                  </a:extLst>
                </a:hlinkClick>
              </a:rPr>
              <a:t>https://news.gallup.com/poll/316223/fewer-say-important-parents-married.aspx</a:t>
            </a:r>
            <a:endParaRPr lang="en-US"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88219" cy="6858000"/>
          </a:xfrm>
          <a:prstGeom prst="rect">
            <a:avLst/>
          </a:prstGeom>
          <a:solidFill>
            <a:schemeClr val="bg2"/>
          </a:solidFill>
        </p:spPr>
        <p:txBody>
          <a:bodyPr vert="wordArtVert" wrap="square" lIns="91440" tIns="45720" rIns="91440" bIns="45720">
            <a:spAutoFit/>
          </a:bodyPr>
          <a:lstStyle/>
          <a:p>
            <a:pPr algn="ctr"/>
            <a:r>
              <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GENTILES</a:t>
            </a:r>
          </a:p>
        </p:txBody>
      </p:sp>
      <p:sp>
        <p:nvSpPr>
          <p:cNvPr id="10" name="Rectangle 9"/>
          <p:cNvSpPr/>
          <p:nvPr/>
        </p:nvSpPr>
        <p:spPr>
          <a:xfrm>
            <a:off x="1358769" y="1600200"/>
            <a:ext cx="2993255" cy="707886"/>
          </a:xfrm>
          <a:prstGeom prst="rect">
            <a:avLst/>
          </a:prstGeom>
          <a:noFill/>
        </p:spPr>
        <p:txBody>
          <a:bodyPr wrap="none" lIns="91440" tIns="45720" rIns="91440" bIns="45720">
            <a:spAutoFit/>
          </a:bodyPr>
          <a:lstStyle/>
          <a:p>
            <a:pPr algn="ctr"/>
            <a:r>
              <a:rPr lang="en-US" sz="4000" b="1" spc="300" dirty="0">
                <a:ln w="11430" cmpd="sng">
                  <a:no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Condition</a:t>
            </a:r>
            <a:endParaRPr lang="en-US" sz="4000" b="1" cap="none" spc="300" dirty="0">
              <a:ln w="11430" cmpd="sng">
                <a:no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1" name="Rectangle 10"/>
          <p:cNvSpPr/>
          <p:nvPr/>
        </p:nvSpPr>
        <p:spPr>
          <a:xfrm>
            <a:off x="1495948" y="3559314"/>
            <a:ext cx="1821332" cy="707886"/>
          </a:xfrm>
          <a:prstGeom prst="rect">
            <a:avLst/>
          </a:prstGeom>
          <a:noFill/>
        </p:spPr>
        <p:txBody>
          <a:bodyPr wrap="none" lIns="91440" tIns="45720" rIns="91440" bIns="45720">
            <a:spAutoFit/>
          </a:bodyPr>
          <a:lstStyle/>
          <a:p>
            <a:pPr algn="ctr"/>
            <a:r>
              <a:rPr lang="en-US" sz="4000" b="1" spc="300" dirty="0">
                <a:ln w="11430" cmpd="sng">
                  <a:no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Cause</a:t>
            </a:r>
            <a:endParaRPr lang="en-US" sz="4000" b="1" cap="none" spc="300" dirty="0">
              <a:ln w="11430" cmpd="sng">
                <a:no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2" name="Rectangle 11"/>
          <p:cNvSpPr/>
          <p:nvPr/>
        </p:nvSpPr>
        <p:spPr>
          <a:xfrm>
            <a:off x="1486243" y="5159514"/>
            <a:ext cx="4109908" cy="707886"/>
          </a:xfrm>
          <a:prstGeom prst="rect">
            <a:avLst/>
          </a:prstGeom>
          <a:noFill/>
        </p:spPr>
        <p:txBody>
          <a:bodyPr wrap="none" lIns="91440" tIns="45720" rIns="91440" bIns="45720">
            <a:spAutoFit/>
          </a:bodyPr>
          <a:lstStyle/>
          <a:p>
            <a:pPr algn="ctr"/>
            <a:r>
              <a:rPr lang="en-US" sz="4000" b="1" spc="300" dirty="0">
                <a:ln w="11430" cmpd="sng">
                  <a:no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Consequences</a:t>
            </a:r>
            <a:endParaRPr lang="en-US" sz="4000" b="1" cap="none" spc="300" dirty="0">
              <a:ln w="11430" cmpd="sng">
                <a:no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6" name="Rectangle 15"/>
          <p:cNvSpPr/>
          <p:nvPr/>
        </p:nvSpPr>
        <p:spPr>
          <a:xfrm>
            <a:off x="5791200" y="1219200"/>
            <a:ext cx="2142426" cy="1569660"/>
          </a:xfrm>
          <a:prstGeom prst="rect">
            <a:avLst/>
          </a:prstGeom>
          <a:noFill/>
        </p:spPr>
        <p:txBody>
          <a:bodyPr wrap="square" lIns="91440" tIns="45720" rIns="91440" bIns="45720">
            <a:spAutoFit/>
          </a:bodyPr>
          <a:lstStyle/>
          <a:p>
            <a:pPr algn="ct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Vanity</a:t>
            </a:r>
          </a:p>
          <a:p>
            <a:pPr algn="ct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Darkened</a:t>
            </a:r>
          </a:p>
          <a:p>
            <a:pPr algn="ct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Alienated</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7" name="Rectangle 16"/>
          <p:cNvSpPr/>
          <p:nvPr/>
        </p:nvSpPr>
        <p:spPr>
          <a:xfrm>
            <a:off x="5028159" y="3352800"/>
            <a:ext cx="3645934" cy="1077218"/>
          </a:xfrm>
          <a:prstGeom prst="rect">
            <a:avLst/>
          </a:prstGeom>
          <a:noFill/>
        </p:spPr>
        <p:txBody>
          <a:bodyPr wrap="none" lIns="91440" tIns="45720" rIns="91440" bIns="45720">
            <a:spAutoFit/>
          </a:bodyPr>
          <a:lstStyle/>
          <a:p>
            <a:pPr algn="ctr"/>
            <a:r>
              <a:rPr lang="en-U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Ignorance</a:t>
            </a:r>
          </a:p>
          <a:p>
            <a:pPr algn="ctr"/>
            <a:r>
              <a:rPr lang="en-U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Hardness of heart</a:t>
            </a:r>
          </a:p>
        </p:txBody>
      </p:sp>
      <p:sp>
        <p:nvSpPr>
          <p:cNvPr id="18" name="Rectangle 17"/>
          <p:cNvSpPr/>
          <p:nvPr/>
        </p:nvSpPr>
        <p:spPr>
          <a:xfrm>
            <a:off x="5505327" y="4876800"/>
            <a:ext cx="3067828" cy="1569660"/>
          </a:xfrm>
          <a:prstGeom prst="rect">
            <a:avLst/>
          </a:prstGeom>
          <a:noFill/>
        </p:spPr>
        <p:txBody>
          <a:bodyPr wrap="none" lIns="91440" tIns="45720" rIns="91440" bIns="45720">
            <a:spAutoFit/>
          </a:bodyPr>
          <a:lstStyle/>
          <a:p>
            <a:pPr algn="ctr"/>
            <a:r>
              <a:rPr lang="en-U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Lasciviousness</a:t>
            </a:r>
          </a:p>
          <a:p>
            <a:pPr algn="ctr"/>
            <a:r>
              <a:rPr lang="en-U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Uncleanness</a:t>
            </a:r>
          </a:p>
          <a:p>
            <a:pPr algn="ctr"/>
            <a:r>
              <a:rPr lang="en-U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Greediness</a:t>
            </a:r>
          </a:p>
        </p:txBody>
      </p:sp>
      <p:sp>
        <p:nvSpPr>
          <p:cNvPr id="19" name="Rectangle 18"/>
          <p:cNvSpPr/>
          <p:nvPr/>
        </p:nvSpPr>
        <p:spPr>
          <a:xfrm>
            <a:off x="1227532" y="-106125"/>
            <a:ext cx="7078268" cy="1323439"/>
          </a:xfrm>
          <a:prstGeom prst="rect">
            <a:avLst/>
          </a:prstGeom>
          <a:noFill/>
        </p:spPr>
        <p:txBody>
          <a:bodyPr wrap="square" lIns="91440" tIns="45720" rIns="91440" bIns="45720">
            <a:spAutoFit/>
          </a:bodyPr>
          <a:lstStyle/>
          <a:p>
            <a:pPr algn="ctr"/>
            <a:r>
              <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The Old Man</a:t>
            </a:r>
            <a:br>
              <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br>
            <a:r>
              <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Ephesians 4:17-19</a:t>
            </a:r>
          </a:p>
        </p:txBody>
      </p:sp>
      <p:sp>
        <p:nvSpPr>
          <p:cNvPr id="13" name="Slide Number Placeholder 12"/>
          <p:cNvSpPr>
            <a:spLocks noGrp="1"/>
          </p:cNvSpPr>
          <p:nvPr>
            <p:ph type="sldNum" sz="quarter" idx="12"/>
          </p:nvPr>
        </p:nvSpPr>
        <p:spPr/>
        <p:txBody>
          <a:bodyPr/>
          <a:lstStyle/>
          <a:p>
            <a:fld id="{1EBD7B56-63D8-4520-B93E-293D3B067EB3}" type="slidenum">
              <a:rPr lang="en-US" smtClean="0"/>
              <a:pPr/>
              <a:t>11</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slide(fromBottom)">
                                      <p:cBhvr>
                                        <p:cTn id="7" dur="500"/>
                                        <p:tgtEl>
                                          <p:spTgt spid="10"/>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slide(fromBottom)">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slide(fromBottom)">
                                      <p:cBhvr>
                                        <p:cTn id="15" dur="500"/>
                                        <p:tgtEl>
                                          <p:spTgt spid="11"/>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slide(fromBottom)">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slide(fromBottom)">
                                      <p:cBhvr>
                                        <p:cTn id="23" dur="500"/>
                                        <p:tgtEl>
                                          <p:spTgt spid="12"/>
                                        </p:tgtEl>
                                      </p:cBhvr>
                                    </p:animEffect>
                                  </p:childTnLst>
                                </p:cTn>
                              </p:par>
                              <p:par>
                                <p:cTn id="24" presetID="12" presetClass="entr" presetSubtype="4"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slide(fromBottom)">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2039"/>
            <a:ext cx="8229600" cy="1585049"/>
          </a:xfrm>
        </p:spPr>
        <p:txBody>
          <a:bodyPr>
            <a:spAutoFit/>
          </a:bodyPr>
          <a:lstStyle/>
          <a:p>
            <a:r>
              <a:rPr lang="en-US" dirty="0"/>
              <a:t>CONDITION </a:t>
            </a:r>
            <a:br>
              <a:rPr lang="en-US" dirty="0"/>
            </a:br>
            <a:r>
              <a:rPr lang="en-US" dirty="0"/>
              <a:t>Of The Old Man</a:t>
            </a:r>
          </a:p>
        </p:txBody>
      </p:sp>
      <p:sp>
        <p:nvSpPr>
          <p:cNvPr id="3" name="Content Placeholder 2"/>
          <p:cNvSpPr>
            <a:spLocks noGrp="1"/>
          </p:cNvSpPr>
          <p:nvPr>
            <p:ph idx="1"/>
          </p:nvPr>
        </p:nvSpPr>
        <p:spPr>
          <a:xfrm>
            <a:off x="457200" y="1935480"/>
            <a:ext cx="8229600" cy="3367076"/>
          </a:xfrm>
        </p:spPr>
        <p:txBody>
          <a:bodyPr>
            <a:spAutoFit/>
          </a:bodyPr>
          <a:lstStyle/>
          <a:p>
            <a:pPr>
              <a:buNone/>
            </a:pPr>
            <a:r>
              <a:rPr lang="en-US" sz="2800" dirty="0"/>
              <a:t>Verses 17-18, </a:t>
            </a:r>
            <a:r>
              <a:rPr lang="en-US" sz="2800" i="1" dirty="0"/>
              <a:t>“Other Gentiles …”</a:t>
            </a:r>
          </a:p>
          <a:p>
            <a:pPr>
              <a:buNone/>
            </a:pPr>
            <a:r>
              <a:rPr lang="en-US" sz="2800" i="1" dirty="0"/>
              <a:t>“Vanity”– </a:t>
            </a:r>
            <a:r>
              <a:rPr lang="en-US" sz="2800" dirty="0"/>
              <a:t>Emptiness, futility, the reasoning of the world. cf. Romans 1:21</a:t>
            </a:r>
          </a:p>
          <a:p>
            <a:pPr>
              <a:buNone/>
            </a:pPr>
            <a:r>
              <a:rPr lang="en-US" sz="2800" i="1" dirty="0"/>
              <a:t>“Darkened in understanding” </a:t>
            </a:r>
            <a:r>
              <a:rPr lang="en-US" sz="2800" dirty="0"/>
              <a:t>– Reasoning is clouded. </a:t>
            </a:r>
            <a:br>
              <a:rPr lang="en-US" sz="2800" dirty="0"/>
            </a:br>
            <a:r>
              <a:rPr lang="en-US" sz="2800" dirty="0"/>
              <a:t>cf. folly of idolatry. Psalms 115; Isaiah 44</a:t>
            </a:r>
          </a:p>
          <a:p>
            <a:pPr>
              <a:buNone/>
            </a:pPr>
            <a:r>
              <a:rPr lang="en-US" sz="2800" i="1" dirty="0"/>
              <a:t>“Alienated from the life of God.”</a:t>
            </a:r>
            <a:r>
              <a:rPr lang="en-US" sz="2800" dirty="0"/>
              <a:t> Estranged, out of fellowship. cf. Ephesians 2:1, 12</a:t>
            </a:r>
          </a:p>
        </p:txBody>
      </p:sp>
      <p:sp>
        <p:nvSpPr>
          <p:cNvPr id="4" name="Slide Number Placeholder 3"/>
          <p:cNvSpPr>
            <a:spLocks noGrp="1"/>
          </p:cNvSpPr>
          <p:nvPr>
            <p:ph type="sldNum" sz="quarter" idx="12"/>
          </p:nvPr>
        </p:nvSpPr>
        <p:spPr/>
        <p:txBody>
          <a:bodyPr/>
          <a:lstStyle/>
          <a:p>
            <a:fld id="{1EBD7B56-63D8-4520-B93E-293D3B067EB3}" type="slidenum">
              <a:rPr lang="en-US" smtClean="0"/>
              <a:pPr/>
              <a:t>12</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588" y="262039"/>
            <a:ext cx="8610600" cy="1585049"/>
          </a:xfrm>
        </p:spPr>
        <p:txBody>
          <a:bodyPr wrap="square">
            <a:spAutoFit/>
          </a:bodyPr>
          <a:lstStyle/>
          <a:p>
            <a:r>
              <a:rPr lang="en-US" dirty="0"/>
              <a:t>CAUSE </a:t>
            </a:r>
            <a:br>
              <a:rPr lang="en-US" dirty="0"/>
            </a:br>
            <a:r>
              <a:rPr lang="en-US" dirty="0"/>
              <a:t>Of The Condition Of The Old Man</a:t>
            </a:r>
          </a:p>
        </p:txBody>
      </p:sp>
      <p:sp>
        <p:nvSpPr>
          <p:cNvPr id="3" name="Content Placeholder 2"/>
          <p:cNvSpPr>
            <a:spLocks noGrp="1"/>
          </p:cNvSpPr>
          <p:nvPr>
            <p:ph idx="1"/>
          </p:nvPr>
        </p:nvSpPr>
        <p:spPr>
          <a:xfrm>
            <a:off x="457200" y="1935480"/>
            <a:ext cx="8382000" cy="1902059"/>
          </a:xfrm>
        </p:spPr>
        <p:txBody>
          <a:bodyPr wrap="square">
            <a:spAutoFit/>
          </a:bodyPr>
          <a:lstStyle/>
          <a:p>
            <a:pPr>
              <a:buNone/>
            </a:pPr>
            <a:r>
              <a:rPr lang="en-US" sz="2800" dirty="0"/>
              <a:t>Verses 17-18, CAUSE </a:t>
            </a:r>
            <a:r>
              <a:rPr lang="en-US" sz="2800" i="1" dirty="0"/>
              <a:t>“Other Gentiles …”</a:t>
            </a:r>
          </a:p>
          <a:p>
            <a:pPr>
              <a:buNone/>
            </a:pPr>
            <a:r>
              <a:rPr lang="en-US" sz="2800" i="1" dirty="0"/>
              <a:t>“Ignorance” </a:t>
            </a:r>
            <a:r>
              <a:rPr lang="en-US" sz="2800" dirty="0"/>
              <a:t>– Acts 3:17; Acts 17:30; Hebrews 5:12; </a:t>
            </a:r>
            <a:br>
              <a:rPr lang="en-US" sz="2800" dirty="0"/>
            </a:br>
            <a:r>
              <a:rPr lang="en-US" sz="2800" dirty="0"/>
              <a:t>1 Peter 1:14; cf. </a:t>
            </a:r>
            <a:r>
              <a:rPr lang="en-US" sz="2800" i="1" dirty="0"/>
              <a:t>“Willful” </a:t>
            </a:r>
            <a:r>
              <a:rPr lang="en-US" sz="2800" dirty="0"/>
              <a:t>ignorance. 2 Peter 3:4;</a:t>
            </a:r>
            <a:br>
              <a:rPr lang="en-US" sz="2800" dirty="0"/>
            </a:br>
            <a:r>
              <a:rPr lang="en-US" sz="2800" dirty="0"/>
              <a:t>cf. Hosea 4:6</a:t>
            </a:r>
          </a:p>
        </p:txBody>
      </p:sp>
      <p:sp>
        <p:nvSpPr>
          <p:cNvPr id="4" name="Slide Number Placeholder 3"/>
          <p:cNvSpPr>
            <a:spLocks noGrp="1"/>
          </p:cNvSpPr>
          <p:nvPr>
            <p:ph type="sldNum" sz="quarter" idx="12"/>
          </p:nvPr>
        </p:nvSpPr>
        <p:spPr/>
        <p:txBody>
          <a:bodyPr/>
          <a:lstStyle/>
          <a:p>
            <a:fld id="{1EBD7B56-63D8-4520-B93E-293D3B067EB3}" type="slidenum">
              <a:rPr lang="en-US" smtClean="0"/>
              <a:pPr/>
              <a:t>13</a:t>
            </a:fld>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429" y="1935480"/>
            <a:ext cx="8686800" cy="4693920"/>
          </a:xfrm>
        </p:spPr>
        <p:txBody>
          <a:bodyPr>
            <a:spAutoFit/>
          </a:bodyPr>
          <a:lstStyle/>
          <a:p>
            <a:pPr>
              <a:buNone/>
            </a:pPr>
            <a:r>
              <a:rPr lang="en-US" sz="2800" dirty="0"/>
              <a:t>Verses 17-18, CAUSE </a:t>
            </a:r>
            <a:r>
              <a:rPr lang="en-US" sz="2800" i="1" dirty="0"/>
              <a:t>“Other Gentiles …” </a:t>
            </a:r>
          </a:p>
          <a:p>
            <a:pPr>
              <a:buNone/>
            </a:pPr>
            <a:r>
              <a:rPr lang="en-US" sz="2800" i="1" dirty="0"/>
              <a:t>“Hardening of heart” </a:t>
            </a:r>
            <a:r>
              <a:rPr lang="en-US" sz="2400" dirty="0"/>
              <a:t>–</a:t>
            </a:r>
            <a:r>
              <a:rPr lang="en-US" sz="2400" i="1" dirty="0"/>
              <a:t> </a:t>
            </a:r>
            <a:r>
              <a:rPr lang="en-US" sz="2800" i="1" dirty="0" err="1"/>
              <a:t>pœróœ</a:t>
            </a:r>
            <a:r>
              <a:rPr lang="en-US" sz="2800" i="1" dirty="0"/>
              <a:t> </a:t>
            </a:r>
            <a:r>
              <a:rPr lang="en-US" sz="2800" dirty="0"/>
              <a:t>“to harden, petrify, render insensitive. Used figuratively meaning hardness, callousness, blindness, insensitivity </a:t>
            </a:r>
            <a:br>
              <a:rPr lang="en-US" sz="2800" dirty="0"/>
            </a:br>
            <a:r>
              <a:rPr lang="en-US" sz="2800" dirty="0"/>
              <a:t>(Mark 3:5; Romans 11:25; Ephesians 4:18).”</a:t>
            </a:r>
            <a:br>
              <a:rPr lang="en-US" sz="2800" dirty="0"/>
            </a:br>
            <a:r>
              <a:rPr lang="en-US" sz="2400" dirty="0"/>
              <a:t>(Complete Word Study Dictionary)</a:t>
            </a:r>
          </a:p>
          <a:p>
            <a:pPr marL="0" indent="0">
              <a:buNone/>
            </a:pPr>
            <a:endParaRPr lang="en-US" sz="2400" dirty="0"/>
          </a:p>
          <a:p>
            <a:pPr>
              <a:buFont typeface="Wingdings" pitchFamily="2" charset="2"/>
              <a:buChar char="Ø"/>
            </a:pPr>
            <a:r>
              <a:rPr lang="en-US" sz="2800" dirty="0"/>
              <a:t>Influence of the world. 1 Corinthians 6:9-11; </a:t>
            </a:r>
            <a:br>
              <a:rPr lang="en-US" sz="2800" dirty="0"/>
            </a:br>
            <a:r>
              <a:rPr lang="en-US" sz="2800" dirty="0"/>
              <a:t>1 Corinthians 5; cf. Genesis 13:12-13; 1 Corinthians 15:33</a:t>
            </a:r>
            <a:endParaRPr lang="en-US" sz="2400" dirty="0"/>
          </a:p>
          <a:p>
            <a:pPr>
              <a:buFont typeface="Wingdings" pitchFamily="2" charset="2"/>
              <a:buChar char="Ø"/>
            </a:pPr>
            <a:r>
              <a:rPr lang="en-US" sz="2800" dirty="0"/>
              <a:t>Compromise in the church. Ephesians 5:1ff</a:t>
            </a:r>
          </a:p>
        </p:txBody>
      </p:sp>
      <p:sp>
        <p:nvSpPr>
          <p:cNvPr id="4" name="Slide Number Placeholder 3"/>
          <p:cNvSpPr>
            <a:spLocks noGrp="1"/>
          </p:cNvSpPr>
          <p:nvPr>
            <p:ph type="sldNum" sz="quarter" idx="12"/>
          </p:nvPr>
        </p:nvSpPr>
        <p:spPr/>
        <p:txBody>
          <a:bodyPr/>
          <a:lstStyle/>
          <a:p>
            <a:fld id="{1EBD7B56-63D8-4520-B93E-293D3B067EB3}" type="slidenum">
              <a:rPr lang="en-US" smtClean="0"/>
              <a:pPr/>
              <a:t>14</a:t>
            </a:fld>
            <a:endParaRPr lang="en-US"/>
          </a:p>
        </p:txBody>
      </p:sp>
      <p:sp>
        <p:nvSpPr>
          <p:cNvPr id="7" name="Title 1">
            <a:extLst>
              <a:ext uri="{FF2B5EF4-FFF2-40B4-BE49-F238E27FC236}">
                <a16:creationId xmlns:a16="http://schemas.microsoft.com/office/drawing/2014/main" id="{018D10CB-90A1-4099-AD37-4C92DAB7B40E}"/>
              </a:ext>
            </a:extLst>
          </p:cNvPr>
          <p:cNvSpPr>
            <a:spLocks noGrp="1"/>
          </p:cNvSpPr>
          <p:nvPr>
            <p:ph type="title"/>
          </p:nvPr>
        </p:nvSpPr>
        <p:spPr>
          <a:xfrm>
            <a:off x="268588" y="262039"/>
            <a:ext cx="8610600" cy="1585049"/>
          </a:xfrm>
        </p:spPr>
        <p:txBody>
          <a:bodyPr wrap="square">
            <a:spAutoFit/>
          </a:bodyPr>
          <a:lstStyle/>
          <a:p>
            <a:r>
              <a:rPr lang="en-US" dirty="0"/>
              <a:t>CAUSE </a:t>
            </a:r>
            <a:br>
              <a:rPr lang="en-US" dirty="0"/>
            </a:br>
            <a:r>
              <a:rPr lang="en-US" dirty="0"/>
              <a:t>Of The Condition Of The Old Man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lide(fromBottom)">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94" y="262039"/>
            <a:ext cx="8610600" cy="1585049"/>
          </a:xfrm>
        </p:spPr>
        <p:txBody>
          <a:bodyPr wrap="square">
            <a:spAutoFit/>
          </a:bodyPr>
          <a:lstStyle/>
          <a:p>
            <a:r>
              <a:rPr lang="en-US" dirty="0"/>
              <a:t>CONSEQUENCES </a:t>
            </a:r>
            <a:br>
              <a:rPr lang="en-US" dirty="0"/>
            </a:br>
            <a:r>
              <a:rPr lang="en-US" dirty="0"/>
              <a:t>Of The Condition Of The Old Man</a:t>
            </a:r>
          </a:p>
        </p:txBody>
      </p:sp>
      <p:sp>
        <p:nvSpPr>
          <p:cNvPr id="3" name="Content Placeholder 2"/>
          <p:cNvSpPr>
            <a:spLocks noGrp="1"/>
          </p:cNvSpPr>
          <p:nvPr>
            <p:ph idx="1"/>
          </p:nvPr>
        </p:nvSpPr>
        <p:spPr>
          <a:xfrm>
            <a:off x="457200" y="1981200"/>
            <a:ext cx="8229600" cy="2463431"/>
          </a:xfrm>
        </p:spPr>
        <p:txBody>
          <a:bodyPr>
            <a:spAutoFit/>
          </a:bodyPr>
          <a:lstStyle/>
          <a:p>
            <a:pPr>
              <a:lnSpc>
                <a:spcPct val="80000"/>
              </a:lnSpc>
              <a:buNone/>
            </a:pPr>
            <a:r>
              <a:rPr lang="en-US" sz="2800" dirty="0"/>
              <a:t>Verse 19, </a:t>
            </a:r>
            <a:r>
              <a:rPr lang="en-US" sz="2800" i="1" dirty="0"/>
              <a:t>“Past feeling …” </a:t>
            </a:r>
            <a:r>
              <a:rPr lang="en-US" sz="2800" u="sng" dirty="0">
                <a:solidFill>
                  <a:srgbClr val="FF0000"/>
                </a:solidFill>
              </a:rPr>
              <a:t>To grow or become insensible, void of or past feeling</a:t>
            </a:r>
            <a:r>
              <a:rPr lang="en-US" sz="2800" dirty="0">
                <a:solidFill>
                  <a:srgbClr val="FF0000"/>
                </a:solidFill>
              </a:rPr>
              <a:t>. </a:t>
            </a:r>
            <a:r>
              <a:rPr lang="en-US" sz="2800" dirty="0"/>
              <a:t>In Ephesians 4:19 used metaphorically meaning to be insensible to honor or shame. This is the word from which the </a:t>
            </a:r>
            <a:r>
              <a:rPr lang="en-US" sz="2800" b="1" dirty="0"/>
              <a:t>Eng. “analgesic” is derived, meaning that which takes away pain.</a:t>
            </a:r>
            <a:br>
              <a:rPr lang="en-US" sz="2400" b="1" dirty="0"/>
            </a:br>
            <a:r>
              <a:rPr lang="en-US" sz="2400" dirty="0"/>
              <a:t>(Complete Word Study Dictionary)</a:t>
            </a:r>
          </a:p>
        </p:txBody>
      </p:sp>
      <p:sp>
        <p:nvSpPr>
          <p:cNvPr id="4" name="Slide Number Placeholder 3"/>
          <p:cNvSpPr>
            <a:spLocks noGrp="1"/>
          </p:cNvSpPr>
          <p:nvPr>
            <p:ph type="sldNum" sz="quarter" idx="12"/>
          </p:nvPr>
        </p:nvSpPr>
        <p:spPr/>
        <p:txBody>
          <a:bodyPr/>
          <a:lstStyle/>
          <a:p>
            <a:fld id="{1EBD7B56-63D8-4520-B93E-293D3B067EB3}" type="slidenum">
              <a:rPr lang="en-US" smtClean="0"/>
              <a:pPr/>
              <a:t>15</a:t>
            </a:fld>
            <a:endParaRPr lang="en-US"/>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2069156"/>
          </a:xfrm>
        </p:spPr>
        <p:txBody>
          <a:bodyPr>
            <a:spAutoFit/>
          </a:bodyPr>
          <a:lstStyle/>
          <a:p>
            <a:pPr>
              <a:lnSpc>
                <a:spcPct val="80000"/>
              </a:lnSpc>
              <a:buNone/>
            </a:pPr>
            <a:r>
              <a:rPr lang="en-US" sz="2800" dirty="0"/>
              <a:t>Verse 19, </a:t>
            </a:r>
            <a:r>
              <a:rPr lang="en-US" sz="2800" i="1" dirty="0"/>
              <a:t>“Past Feeling”!</a:t>
            </a:r>
          </a:p>
          <a:p>
            <a:pPr marL="0" indent="0">
              <a:lnSpc>
                <a:spcPct val="80000"/>
              </a:lnSpc>
              <a:buNone/>
            </a:pPr>
            <a:endParaRPr lang="en-US" sz="1050" i="1" dirty="0"/>
          </a:p>
          <a:p>
            <a:pPr>
              <a:lnSpc>
                <a:spcPct val="80000"/>
              </a:lnSpc>
            </a:pPr>
            <a:r>
              <a:rPr lang="en-US" sz="3600" i="1" u="sng" dirty="0">
                <a:solidFill>
                  <a:srgbClr val="FF0000"/>
                </a:solidFill>
              </a:rPr>
              <a:t>“to become callous, insensible to pain</a:t>
            </a:r>
            <a:r>
              <a:rPr lang="en-US" sz="2800" i="1" dirty="0">
                <a:solidFill>
                  <a:srgbClr val="FF0000"/>
                </a:solidFill>
              </a:rPr>
              <a:t>,</a:t>
            </a:r>
            <a:r>
              <a:rPr lang="en-US" sz="2800" i="1" dirty="0"/>
              <a:t> apathetic: … insensible to truth and honor and shame …” (A.V., past feeling) in Ephesians 4:19.</a:t>
            </a:r>
            <a:br>
              <a:rPr lang="en-US" sz="2800" i="1" dirty="0"/>
            </a:br>
            <a:r>
              <a:rPr lang="en-US" sz="1800" i="1" dirty="0"/>
              <a:t>(Thayer’s Greek Lexicon, Electronic Database. Copyright (c) 2000 by Biblesoft)</a:t>
            </a:r>
            <a:endParaRPr lang="en-US" sz="1100" i="1" dirty="0"/>
          </a:p>
        </p:txBody>
      </p:sp>
      <p:sp>
        <p:nvSpPr>
          <p:cNvPr id="4" name="Slide Number Placeholder 3"/>
          <p:cNvSpPr>
            <a:spLocks noGrp="1"/>
          </p:cNvSpPr>
          <p:nvPr>
            <p:ph type="sldNum" sz="quarter" idx="12"/>
          </p:nvPr>
        </p:nvSpPr>
        <p:spPr/>
        <p:txBody>
          <a:bodyPr/>
          <a:lstStyle/>
          <a:p>
            <a:fld id="{1EBD7B56-63D8-4520-B93E-293D3B067EB3}" type="slidenum">
              <a:rPr lang="en-US" smtClean="0"/>
              <a:pPr/>
              <a:t>16</a:t>
            </a:fld>
            <a:endParaRPr lang="en-US"/>
          </a:p>
        </p:txBody>
      </p:sp>
      <p:sp>
        <p:nvSpPr>
          <p:cNvPr id="7" name="Title 1">
            <a:extLst>
              <a:ext uri="{FF2B5EF4-FFF2-40B4-BE49-F238E27FC236}">
                <a16:creationId xmlns:a16="http://schemas.microsoft.com/office/drawing/2014/main" id="{36EF1942-D191-4ABF-8704-4F9A65EA5320}"/>
              </a:ext>
            </a:extLst>
          </p:cNvPr>
          <p:cNvSpPr>
            <a:spLocks noGrp="1"/>
          </p:cNvSpPr>
          <p:nvPr>
            <p:ph type="title"/>
          </p:nvPr>
        </p:nvSpPr>
        <p:spPr>
          <a:xfrm>
            <a:off x="286694" y="262039"/>
            <a:ext cx="8610600" cy="1585049"/>
          </a:xfrm>
        </p:spPr>
        <p:txBody>
          <a:bodyPr wrap="square">
            <a:spAutoFit/>
          </a:bodyPr>
          <a:lstStyle/>
          <a:p>
            <a:r>
              <a:rPr lang="en-US" dirty="0"/>
              <a:t>CONSEQUENCES </a:t>
            </a:r>
            <a:br>
              <a:rPr lang="en-US" dirty="0"/>
            </a:br>
            <a:r>
              <a:rPr lang="en-US" dirty="0"/>
              <a:t>Of The Condition Of The Old Man</a:t>
            </a: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1988237"/>
          </a:xfrm>
        </p:spPr>
        <p:txBody>
          <a:bodyPr>
            <a:spAutoFit/>
          </a:bodyPr>
          <a:lstStyle/>
          <a:p>
            <a:r>
              <a:rPr lang="en-US" sz="2800" u="sng" dirty="0"/>
              <a:t>Contrast – The Will Of God</a:t>
            </a:r>
            <a:r>
              <a:rPr lang="en-US" sz="2800" dirty="0"/>
              <a:t>.</a:t>
            </a:r>
          </a:p>
          <a:p>
            <a:pPr lvl="1"/>
            <a:r>
              <a:rPr lang="en-US" sz="2800" dirty="0"/>
              <a:t>Our sanctification. 1 Thessalonians 4:3-5</a:t>
            </a:r>
          </a:p>
          <a:p>
            <a:pPr lvl="1"/>
            <a:r>
              <a:rPr lang="en-US" sz="2800" dirty="0"/>
              <a:t>Moral purity and holiness in all our conduct.</a:t>
            </a:r>
            <a:br>
              <a:rPr lang="en-US" sz="2800" dirty="0"/>
            </a:br>
            <a:r>
              <a:rPr lang="en-US" sz="2800" dirty="0"/>
              <a:t>1 Peter 1:13-16; 2:11-12</a:t>
            </a:r>
          </a:p>
        </p:txBody>
      </p:sp>
      <p:sp>
        <p:nvSpPr>
          <p:cNvPr id="4" name="Slide Number Placeholder 3"/>
          <p:cNvSpPr>
            <a:spLocks noGrp="1"/>
          </p:cNvSpPr>
          <p:nvPr>
            <p:ph type="sldNum" sz="quarter" idx="12"/>
          </p:nvPr>
        </p:nvSpPr>
        <p:spPr/>
        <p:txBody>
          <a:bodyPr/>
          <a:lstStyle/>
          <a:p>
            <a:fld id="{1EBD7B56-63D8-4520-B93E-293D3B067EB3}" type="slidenum">
              <a:rPr lang="en-US" smtClean="0"/>
              <a:pPr/>
              <a:t>17</a:t>
            </a:fld>
            <a:endParaRPr lang="en-US"/>
          </a:p>
        </p:txBody>
      </p:sp>
      <p:sp>
        <p:nvSpPr>
          <p:cNvPr id="7" name="Title 1">
            <a:extLst>
              <a:ext uri="{FF2B5EF4-FFF2-40B4-BE49-F238E27FC236}">
                <a16:creationId xmlns:a16="http://schemas.microsoft.com/office/drawing/2014/main" id="{14EBF4F0-28F9-4D85-B3BA-6649B52C4BFA}"/>
              </a:ext>
            </a:extLst>
          </p:cNvPr>
          <p:cNvSpPr>
            <a:spLocks noGrp="1"/>
          </p:cNvSpPr>
          <p:nvPr>
            <p:ph type="title"/>
          </p:nvPr>
        </p:nvSpPr>
        <p:spPr>
          <a:xfrm>
            <a:off x="286694" y="262039"/>
            <a:ext cx="8610600" cy="1585049"/>
          </a:xfrm>
        </p:spPr>
        <p:txBody>
          <a:bodyPr wrap="square">
            <a:spAutoFit/>
          </a:bodyPr>
          <a:lstStyle/>
          <a:p>
            <a:r>
              <a:rPr lang="en-US" dirty="0"/>
              <a:t>CONSEQUENCES </a:t>
            </a:r>
            <a:br>
              <a:rPr lang="en-US" dirty="0"/>
            </a:br>
            <a:r>
              <a:rPr lang="en-US" dirty="0"/>
              <a:t>Of The Condition Of The Old Man</a:t>
            </a: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3594189"/>
          </a:xfrm>
        </p:spPr>
        <p:txBody>
          <a:bodyPr>
            <a:spAutoFit/>
          </a:bodyPr>
          <a:lstStyle/>
          <a:p>
            <a:pPr>
              <a:lnSpc>
                <a:spcPct val="80000"/>
              </a:lnSpc>
              <a:buNone/>
            </a:pPr>
            <a:r>
              <a:rPr lang="en-US" sz="2800" dirty="0"/>
              <a:t>Verse 19, </a:t>
            </a:r>
            <a:r>
              <a:rPr lang="en-US" sz="2800" i="1" dirty="0"/>
              <a:t>“Past feeling”</a:t>
            </a:r>
            <a:r>
              <a:rPr lang="en-US" sz="2800" dirty="0"/>
              <a:t>– Can no longer blush or feel grief for sin. cf. Jeremiah 6:15</a:t>
            </a:r>
          </a:p>
          <a:p>
            <a:pPr>
              <a:lnSpc>
                <a:spcPct val="80000"/>
              </a:lnSpc>
              <a:buNone/>
            </a:pPr>
            <a:endParaRPr lang="en-US" sz="2800" dirty="0"/>
          </a:p>
          <a:p>
            <a:pPr>
              <a:lnSpc>
                <a:spcPct val="80000"/>
              </a:lnSpc>
              <a:buNone/>
            </a:pPr>
            <a:r>
              <a:rPr lang="en-US" sz="2800" i="1" dirty="0"/>
              <a:t>“Lasciviousness” </a:t>
            </a:r>
            <a:r>
              <a:rPr lang="en-US" sz="2800" dirty="0"/>
              <a:t>– </a:t>
            </a:r>
            <a:r>
              <a:rPr lang="en-US" sz="2800" i="1" dirty="0" err="1"/>
              <a:t>aselgeia</a:t>
            </a:r>
            <a:r>
              <a:rPr lang="en-US" sz="2800" i="1" dirty="0"/>
              <a:t> </a:t>
            </a:r>
            <a:r>
              <a:rPr lang="en-US" sz="2800" dirty="0">
                <a:cs typeface="Times New Roman" charset="0"/>
              </a:rPr>
              <a:t>“unbridled lust, excess, licentiousness, lasciviousness, wantonness, outrageousness, shamelessness, </a:t>
            </a:r>
            <a:r>
              <a:rPr lang="en-US" sz="2800" dirty="0">
                <a:solidFill>
                  <a:srgbClr val="FF0000"/>
                </a:solidFill>
                <a:cs typeface="Times New Roman" charset="0"/>
              </a:rPr>
              <a:t>insolence … wanton (acts or) manners, as filthy words, indecent bodily movements, unchaste handling of males and females</a:t>
            </a:r>
            <a:r>
              <a:rPr lang="en-US" sz="2800" dirty="0">
                <a:cs typeface="Times New Roman" charset="0"/>
              </a:rPr>
              <a:t>”</a:t>
            </a:r>
            <a:br>
              <a:rPr lang="en-US" sz="1800" dirty="0">
                <a:cs typeface="Times New Roman" charset="0"/>
              </a:rPr>
            </a:br>
            <a:r>
              <a:rPr lang="en-US" sz="1800" i="1" dirty="0"/>
              <a:t>(Thayer’s Greek Lexicon, Electronic Database. Copyright (c) 2000 by Biblesoft)</a:t>
            </a:r>
            <a:endParaRPr lang="en-US" sz="1800" dirty="0">
              <a:cs typeface="Times New Roman" charset="0"/>
            </a:endParaRPr>
          </a:p>
        </p:txBody>
      </p:sp>
      <p:sp>
        <p:nvSpPr>
          <p:cNvPr id="4" name="Slide Number Placeholder 3"/>
          <p:cNvSpPr>
            <a:spLocks noGrp="1"/>
          </p:cNvSpPr>
          <p:nvPr>
            <p:ph type="sldNum" sz="quarter" idx="12"/>
          </p:nvPr>
        </p:nvSpPr>
        <p:spPr/>
        <p:txBody>
          <a:bodyPr/>
          <a:lstStyle/>
          <a:p>
            <a:fld id="{1EBD7B56-63D8-4520-B93E-293D3B067EB3}" type="slidenum">
              <a:rPr lang="en-US" smtClean="0"/>
              <a:pPr/>
              <a:t>18</a:t>
            </a:fld>
            <a:endParaRPr lang="en-US"/>
          </a:p>
        </p:txBody>
      </p:sp>
      <p:sp>
        <p:nvSpPr>
          <p:cNvPr id="7" name="Title 1">
            <a:extLst>
              <a:ext uri="{FF2B5EF4-FFF2-40B4-BE49-F238E27FC236}">
                <a16:creationId xmlns:a16="http://schemas.microsoft.com/office/drawing/2014/main" id="{32BA3648-299E-43E1-BFB1-1DA65E54D957}"/>
              </a:ext>
            </a:extLst>
          </p:cNvPr>
          <p:cNvSpPr>
            <a:spLocks noGrp="1"/>
          </p:cNvSpPr>
          <p:nvPr>
            <p:ph type="title"/>
          </p:nvPr>
        </p:nvSpPr>
        <p:spPr>
          <a:xfrm>
            <a:off x="286694" y="262039"/>
            <a:ext cx="8610600" cy="1585049"/>
          </a:xfrm>
        </p:spPr>
        <p:txBody>
          <a:bodyPr wrap="square">
            <a:spAutoFit/>
          </a:bodyPr>
          <a:lstStyle/>
          <a:p>
            <a:r>
              <a:rPr lang="en-US" dirty="0"/>
              <a:t>CONSEQUENCES </a:t>
            </a:r>
            <a:br>
              <a:rPr lang="en-US" dirty="0"/>
            </a:br>
            <a:r>
              <a:rPr lang="en-US" dirty="0"/>
              <a:t>Of The Condition Of The Old Man</a:t>
            </a: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2635786"/>
          </a:xfrm>
        </p:spPr>
        <p:txBody>
          <a:bodyPr>
            <a:spAutoFit/>
          </a:bodyPr>
          <a:lstStyle/>
          <a:p>
            <a:pPr>
              <a:lnSpc>
                <a:spcPct val="80000"/>
              </a:lnSpc>
              <a:buNone/>
            </a:pPr>
            <a:r>
              <a:rPr lang="en-US" sz="2800" dirty="0"/>
              <a:t>Verse 19, </a:t>
            </a:r>
            <a:r>
              <a:rPr lang="en-US" sz="2800" i="1" dirty="0"/>
              <a:t>“Past feeling”</a:t>
            </a:r>
            <a:r>
              <a:rPr lang="en-US" sz="2800" dirty="0"/>
              <a:t>– Can no longer blush or feel grief for sin. cf. Jeremiah 6:15 </a:t>
            </a:r>
          </a:p>
          <a:p>
            <a:pPr>
              <a:lnSpc>
                <a:spcPct val="80000"/>
              </a:lnSpc>
              <a:buNone/>
            </a:pPr>
            <a:endParaRPr lang="en-US" sz="2800" dirty="0"/>
          </a:p>
          <a:p>
            <a:pPr marL="274320" marR="0" lvl="0" indent="-274320" algn="l" defTabSz="914400" rtl="0" eaLnBrk="1" fontAlgn="auto" latinLnBrk="0" hangingPunct="1">
              <a:lnSpc>
                <a:spcPct val="80000"/>
              </a:lnSpc>
              <a:spcBef>
                <a:spcPct val="20000"/>
              </a:spcBef>
              <a:spcAft>
                <a:spcPts val="0"/>
              </a:spcAft>
              <a:buClr>
                <a:srgbClr val="0BD0D9"/>
              </a:buClr>
              <a:buSzPct val="95000"/>
              <a:buFont typeface="Wingdings 2"/>
              <a:buNone/>
              <a:tabLst/>
              <a:defRPr/>
            </a:pPr>
            <a:r>
              <a:rPr lang="en-US" sz="2800" i="1" dirty="0"/>
              <a:t>“Uncleanness” –</a:t>
            </a:r>
            <a:r>
              <a:rPr lang="en-US" sz="2800" dirty="0"/>
              <a:t> </a:t>
            </a:r>
            <a:r>
              <a:rPr lang="en-US" sz="2800" i="1" dirty="0" err="1"/>
              <a:t>akatharsia</a:t>
            </a:r>
            <a:r>
              <a:rPr lang="en-US" sz="2800" b="1" dirty="0">
                <a:effectLst>
                  <a:outerShdw blurRad="38100" dist="38100" dir="2700000" algn="tl">
                    <a:srgbClr val="000000"/>
                  </a:outerShdw>
                </a:effectLst>
              </a:rPr>
              <a:t> </a:t>
            </a:r>
            <a:r>
              <a:rPr lang="en-US" sz="2800" dirty="0"/>
              <a:t>“in a moral sense: the impurity of lustful, luxurious, profligate living … used of impure motives in 1 Thessalonians 2:3” </a:t>
            </a:r>
            <a:r>
              <a:rPr kumimoji="0" lang="en-US" sz="1800" b="0" i="1" u="none" strike="noStrike" kern="1200" cap="none" spc="0" normalizeH="0" baseline="0" noProof="0" dirty="0">
                <a:ln>
                  <a:noFill/>
                </a:ln>
                <a:solidFill>
                  <a:prstClr val="black"/>
                </a:solidFill>
                <a:effectLst/>
                <a:uLnTx/>
                <a:uFillTx/>
                <a:latin typeface="Constantia"/>
                <a:ea typeface="+mn-ea"/>
                <a:cs typeface="+mn-cs"/>
              </a:rPr>
              <a:t>(Thayer’s Greek Lexicon, Electronic Database. Copyright (c) 2000 by Biblesoft)</a:t>
            </a:r>
            <a:endParaRPr kumimoji="0" lang="en-US" sz="1800" b="0" i="0" u="none" strike="noStrike" kern="1200" cap="none" spc="0" normalizeH="0" baseline="0" noProof="0" dirty="0">
              <a:ln>
                <a:noFill/>
              </a:ln>
              <a:solidFill>
                <a:prstClr val="black"/>
              </a:solidFill>
              <a:effectLst/>
              <a:uLnTx/>
              <a:uFillTx/>
              <a:latin typeface="Constantia"/>
              <a:ea typeface="+mn-ea"/>
              <a:cs typeface="Times New Roman" charset="0"/>
            </a:endParaRPr>
          </a:p>
        </p:txBody>
      </p:sp>
      <p:sp>
        <p:nvSpPr>
          <p:cNvPr id="4" name="Slide Number Placeholder 3"/>
          <p:cNvSpPr>
            <a:spLocks noGrp="1"/>
          </p:cNvSpPr>
          <p:nvPr>
            <p:ph type="sldNum" sz="quarter" idx="12"/>
          </p:nvPr>
        </p:nvSpPr>
        <p:spPr/>
        <p:txBody>
          <a:bodyPr/>
          <a:lstStyle/>
          <a:p>
            <a:fld id="{1EBD7B56-63D8-4520-B93E-293D3B067EB3}" type="slidenum">
              <a:rPr lang="en-US" smtClean="0"/>
              <a:pPr/>
              <a:t>19</a:t>
            </a:fld>
            <a:endParaRPr lang="en-US"/>
          </a:p>
        </p:txBody>
      </p:sp>
      <p:sp>
        <p:nvSpPr>
          <p:cNvPr id="9" name="Title 1">
            <a:extLst>
              <a:ext uri="{FF2B5EF4-FFF2-40B4-BE49-F238E27FC236}">
                <a16:creationId xmlns:a16="http://schemas.microsoft.com/office/drawing/2014/main" id="{2F86ADBF-3FC5-422B-BF1B-BF389F93B07C}"/>
              </a:ext>
            </a:extLst>
          </p:cNvPr>
          <p:cNvSpPr>
            <a:spLocks noGrp="1"/>
          </p:cNvSpPr>
          <p:nvPr>
            <p:ph type="title"/>
          </p:nvPr>
        </p:nvSpPr>
        <p:spPr>
          <a:xfrm>
            <a:off x="286694" y="262039"/>
            <a:ext cx="8610600" cy="1585049"/>
          </a:xfrm>
        </p:spPr>
        <p:txBody>
          <a:bodyPr wrap="square">
            <a:spAutoFit/>
          </a:bodyPr>
          <a:lstStyle/>
          <a:p>
            <a:r>
              <a:rPr lang="en-US" dirty="0"/>
              <a:t>CONSEQUENCES </a:t>
            </a:r>
            <a:br>
              <a:rPr lang="en-US" dirty="0"/>
            </a:br>
            <a:r>
              <a:rPr lang="en-US" dirty="0"/>
              <a:t>Of The Condition Of The Old Man</a:t>
            </a: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7E7F224-EE20-4A7F-AC1B-B8D46F0D5B68}" type="slidenum">
              <a:rPr lang="en-US"/>
              <a:pPr/>
              <a:t>2</a:t>
            </a:fld>
            <a:endParaRPr lang="en-US"/>
          </a:p>
        </p:txBody>
      </p:sp>
      <p:sp>
        <p:nvSpPr>
          <p:cNvPr id="22530" name="Text Box 2"/>
          <p:cNvSpPr txBox="1">
            <a:spLocks noChangeArrowheads="1"/>
          </p:cNvSpPr>
          <p:nvPr/>
        </p:nvSpPr>
        <p:spPr bwMode="auto">
          <a:xfrm>
            <a:off x="304800" y="1595021"/>
            <a:ext cx="8458200" cy="4278094"/>
          </a:xfrm>
          <a:prstGeom prst="rect">
            <a:avLst/>
          </a:prstGeom>
          <a:noFill/>
          <a:ln w="9525">
            <a:noFill/>
            <a:miter lim="800000"/>
            <a:headEnd/>
            <a:tailEnd/>
          </a:ln>
          <a:effectLst/>
        </p:spPr>
        <p:txBody>
          <a:bodyPr>
            <a:spAutoFit/>
          </a:bodyPr>
          <a:lstStyle/>
          <a:p>
            <a:pPr algn="l">
              <a:spcBef>
                <a:spcPct val="50000"/>
              </a:spcBef>
            </a:pPr>
            <a:r>
              <a:rPr lang="en-US" sz="2800" dirty="0">
                <a:cs typeface="Times New Roman" pitchFamily="18" charset="0"/>
              </a:rPr>
              <a:t>“In Greece there has never been any shame in relationships before marriage or outside marriage. Demosthenes writes as if it was the merest </a:t>
            </a:r>
            <a:r>
              <a:rPr lang="en-US" sz="3200" u="sng" dirty="0">
                <a:solidFill>
                  <a:srgbClr val="FF0000"/>
                </a:solidFill>
                <a:cs typeface="Times New Roman" pitchFamily="18" charset="0"/>
              </a:rPr>
              <a:t>commonplace</a:t>
            </a:r>
            <a:r>
              <a:rPr lang="en-US" sz="2800" dirty="0">
                <a:solidFill>
                  <a:srgbClr val="FF0000"/>
                </a:solidFill>
                <a:cs typeface="Times New Roman" pitchFamily="18" charset="0"/>
              </a:rPr>
              <a:t>, </a:t>
            </a:r>
            <a:r>
              <a:rPr lang="en-US" sz="2800" dirty="0">
                <a:cs typeface="Times New Roman" pitchFamily="18" charset="0"/>
              </a:rPr>
              <a:t>as indeed it was: </a:t>
            </a:r>
            <a:r>
              <a:rPr lang="en-US" sz="3200" dirty="0">
                <a:cs typeface="Times New Roman" pitchFamily="18" charset="0"/>
              </a:rPr>
              <a:t>‘</a:t>
            </a:r>
            <a:r>
              <a:rPr lang="en-US" sz="3200" u="sng" dirty="0">
                <a:solidFill>
                  <a:srgbClr val="FF0000"/>
                </a:solidFill>
                <a:cs typeface="Times New Roman" pitchFamily="18" charset="0"/>
              </a:rPr>
              <a:t>We keep mistresses for pleasure, concubines for the day-to-day needs of the body, but we have wives in order to produce children</a:t>
            </a:r>
            <a:r>
              <a:rPr lang="en-US" sz="2800" dirty="0">
                <a:solidFill>
                  <a:srgbClr val="FF0000"/>
                </a:solidFill>
                <a:cs typeface="Times New Roman" pitchFamily="18" charset="0"/>
              </a:rPr>
              <a:t> </a:t>
            </a:r>
            <a:r>
              <a:rPr lang="en-US" sz="2800" dirty="0">
                <a:cs typeface="Times New Roman" pitchFamily="18" charset="0"/>
              </a:rPr>
              <a:t>legitimately and to have a trustworthy guardian of our homes.’”</a:t>
            </a:r>
            <a:br>
              <a:rPr lang="en-US" sz="2800" dirty="0">
                <a:cs typeface="Times New Roman" pitchFamily="18" charset="0"/>
              </a:rPr>
            </a:br>
            <a:r>
              <a:rPr lang="en-US" sz="2400" dirty="0">
                <a:cs typeface="Times New Roman" pitchFamily="18" charset="0"/>
              </a:rPr>
              <a:t>(Barclay, </a:t>
            </a:r>
            <a:r>
              <a:rPr lang="en-US" sz="2400" i="1" dirty="0">
                <a:cs typeface="Times New Roman" pitchFamily="18" charset="0"/>
              </a:rPr>
              <a:t>Flesh and Spirit, </a:t>
            </a:r>
            <a:r>
              <a:rPr lang="en-US" sz="2400" dirty="0">
                <a:cs typeface="Times New Roman" pitchFamily="18" charset="0"/>
              </a:rPr>
              <a:t>page 24)</a:t>
            </a:r>
          </a:p>
        </p:txBody>
      </p:sp>
      <p:sp>
        <p:nvSpPr>
          <p:cNvPr id="22531" name="Text Box 3"/>
          <p:cNvSpPr txBox="1">
            <a:spLocks noChangeArrowheads="1"/>
          </p:cNvSpPr>
          <p:nvPr/>
        </p:nvSpPr>
        <p:spPr bwMode="auto">
          <a:xfrm>
            <a:off x="762000" y="381000"/>
            <a:ext cx="7620000" cy="1015663"/>
          </a:xfrm>
          <a:prstGeom prst="rect">
            <a:avLst/>
          </a:prstGeom>
          <a:noFill/>
          <a:ln w="9525">
            <a:noFill/>
            <a:miter lim="800000"/>
            <a:headEnd/>
            <a:tailEnd/>
          </a:ln>
          <a:effectLst/>
        </p:spPr>
        <p:txBody>
          <a:bodyPr>
            <a:spAutoFit/>
          </a:bodyPr>
          <a:lstStyle/>
          <a:p>
            <a:pPr algn="ctr">
              <a:spcBef>
                <a:spcPct val="50000"/>
              </a:spcBef>
            </a:pPr>
            <a:r>
              <a:rPr lang="en-US" sz="6000" dirty="0"/>
              <a:t>Ancient Greece</a:t>
            </a: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2215350"/>
          </a:xfrm>
        </p:spPr>
        <p:txBody>
          <a:bodyPr>
            <a:spAutoFit/>
          </a:bodyPr>
          <a:lstStyle/>
          <a:p>
            <a:pPr>
              <a:lnSpc>
                <a:spcPct val="80000"/>
              </a:lnSpc>
              <a:buNone/>
            </a:pPr>
            <a:r>
              <a:rPr lang="en-US" sz="2800" dirty="0"/>
              <a:t>Verse 19, </a:t>
            </a:r>
            <a:r>
              <a:rPr lang="en-US" sz="2800" i="1" dirty="0"/>
              <a:t>“Past feeling”</a:t>
            </a:r>
            <a:r>
              <a:rPr lang="en-US" sz="2800" dirty="0"/>
              <a:t>– Can no longer blush or feel grief for sin. cf. Jeremiah 6:15</a:t>
            </a:r>
          </a:p>
          <a:p>
            <a:pPr>
              <a:lnSpc>
                <a:spcPct val="80000"/>
              </a:lnSpc>
              <a:buNone/>
            </a:pPr>
            <a:endParaRPr lang="en-US" sz="2800" dirty="0"/>
          </a:p>
          <a:p>
            <a:pPr marL="274320" marR="0" lvl="0" indent="-274320" algn="l" defTabSz="914400" rtl="0" eaLnBrk="1" fontAlgn="auto" latinLnBrk="0" hangingPunct="1">
              <a:lnSpc>
                <a:spcPct val="80000"/>
              </a:lnSpc>
              <a:spcBef>
                <a:spcPct val="20000"/>
              </a:spcBef>
              <a:spcAft>
                <a:spcPts val="0"/>
              </a:spcAft>
              <a:buClr>
                <a:srgbClr val="0BD0D9"/>
              </a:buClr>
              <a:buSzPct val="95000"/>
              <a:buFont typeface="Wingdings 2"/>
              <a:buNone/>
              <a:tabLst/>
              <a:defRPr/>
            </a:pPr>
            <a:r>
              <a:rPr lang="en-US" sz="2800" i="1" dirty="0"/>
              <a:t>“Greediness” </a:t>
            </a:r>
            <a:r>
              <a:rPr lang="en-US" sz="2800" dirty="0"/>
              <a:t>– </a:t>
            </a:r>
            <a:r>
              <a:rPr lang="en-US" sz="2800" i="1" dirty="0"/>
              <a:t>pleonexia</a:t>
            </a:r>
            <a:r>
              <a:rPr lang="en-US" sz="2800" dirty="0"/>
              <a:t> “greedy desire to have more, covetousness, avarice” Luke 12:15</a:t>
            </a:r>
            <a:br>
              <a:rPr lang="en-US" sz="2800" dirty="0"/>
            </a:br>
            <a:r>
              <a:rPr kumimoji="0" lang="en-US" sz="1800" b="0" i="1" u="none" strike="noStrike" kern="1200" cap="none" spc="0" normalizeH="0" baseline="0" noProof="0" dirty="0">
                <a:ln>
                  <a:noFill/>
                </a:ln>
                <a:solidFill>
                  <a:prstClr val="black"/>
                </a:solidFill>
                <a:effectLst/>
                <a:uLnTx/>
                <a:uFillTx/>
                <a:latin typeface="Constantia"/>
                <a:ea typeface="+mn-ea"/>
                <a:cs typeface="+mn-cs"/>
              </a:rPr>
              <a:t>(Thayer’s Greek Lexicon, Electronic Database. Copyright (c) 2000 by Biblesoft)</a:t>
            </a:r>
            <a:endParaRPr kumimoji="0" lang="en-US" sz="1800" b="0" i="0" u="none" strike="noStrike" kern="1200" cap="none" spc="0" normalizeH="0" baseline="0" noProof="0" dirty="0">
              <a:ln>
                <a:noFill/>
              </a:ln>
              <a:solidFill>
                <a:prstClr val="black"/>
              </a:solidFill>
              <a:effectLst/>
              <a:uLnTx/>
              <a:uFillTx/>
              <a:latin typeface="Constantia"/>
              <a:ea typeface="+mn-ea"/>
              <a:cs typeface="Times New Roman" charset="0"/>
            </a:endParaRPr>
          </a:p>
        </p:txBody>
      </p:sp>
      <p:sp>
        <p:nvSpPr>
          <p:cNvPr id="4" name="Slide Number Placeholder 3"/>
          <p:cNvSpPr>
            <a:spLocks noGrp="1"/>
          </p:cNvSpPr>
          <p:nvPr>
            <p:ph type="sldNum" sz="quarter" idx="12"/>
          </p:nvPr>
        </p:nvSpPr>
        <p:spPr/>
        <p:txBody>
          <a:bodyPr/>
          <a:lstStyle/>
          <a:p>
            <a:fld id="{1EBD7B56-63D8-4520-B93E-293D3B067EB3}" type="slidenum">
              <a:rPr lang="en-US" smtClean="0"/>
              <a:pPr/>
              <a:t>20</a:t>
            </a:fld>
            <a:endParaRPr lang="en-US"/>
          </a:p>
        </p:txBody>
      </p:sp>
      <p:sp>
        <p:nvSpPr>
          <p:cNvPr id="7" name="Title 1">
            <a:extLst>
              <a:ext uri="{FF2B5EF4-FFF2-40B4-BE49-F238E27FC236}">
                <a16:creationId xmlns:a16="http://schemas.microsoft.com/office/drawing/2014/main" id="{381AB595-75D6-4DBF-B623-E2334575A23C}"/>
              </a:ext>
            </a:extLst>
          </p:cNvPr>
          <p:cNvSpPr>
            <a:spLocks noGrp="1"/>
          </p:cNvSpPr>
          <p:nvPr>
            <p:ph type="title"/>
          </p:nvPr>
        </p:nvSpPr>
        <p:spPr>
          <a:xfrm>
            <a:off x="286694" y="262039"/>
            <a:ext cx="8610600" cy="1585049"/>
          </a:xfrm>
        </p:spPr>
        <p:txBody>
          <a:bodyPr wrap="square">
            <a:spAutoFit/>
          </a:bodyPr>
          <a:lstStyle/>
          <a:p>
            <a:r>
              <a:rPr lang="en-US" dirty="0"/>
              <a:t>CONSEQUENCES </a:t>
            </a:r>
            <a:br>
              <a:rPr lang="en-US" dirty="0"/>
            </a:br>
            <a:r>
              <a:rPr lang="en-US" dirty="0"/>
              <a:t>Of The Condition Of The Old Man</a:t>
            </a: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The SOURCE Of Change</a:t>
            </a:r>
          </a:p>
        </p:txBody>
      </p:sp>
      <p:sp>
        <p:nvSpPr>
          <p:cNvPr id="3" name="Content Placeholder 2"/>
          <p:cNvSpPr>
            <a:spLocks noGrp="1"/>
          </p:cNvSpPr>
          <p:nvPr>
            <p:ph idx="1"/>
          </p:nvPr>
        </p:nvSpPr>
        <p:spPr>
          <a:xfrm>
            <a:off x="457200" y="1935480"/>
            <a:ext cx="8229600" cy="3539430"/>
          </a:xfrm>
        </p:spPr>
        <p:txBody>
          <a:bodyPr>
            <a:spAutoFit/>
          </a:bodyPr>
          <a:lstStyle/>
          <a:p>
            <a:pPr>
              <a:buNone/>
            </a:pPr>
            <a:r>
              <a:rPr lang="en-US" sz="2800" dirty="0"/>
              <a:t>Verses 20-21, </a:t>
            </a:r>
            <a:r>
              <a:rPr lang="en-US" sz="2800" i="1" dirty="0"/>
              <a:t>“But ye did not so learn Christ”</a:t>
            </a:r>
          </a:p>
          <a:p>
            <a:pPr>
              <a:buNone/>
            </a:pPr>
            <a:r>
              <a:rPr lang="en-US" sz="2800" dirty="0"/>
              <a:t>You were taught “Christ.”</a:t>
            </a:r>
          </a:p>
          <a:p>
            <a:r>
              <a:rPr lang="en-US" sz="2800" dirty="0"/>
              <a:t>Christ did not live like this.</a:t>
            </a:r>
          </a:p>
          <a:p>
            <a:r>
              <a:rPr lang="en-US" sz="2800" dirty="0"/>
              <a:t>You cannot live like this.</a:t>
            </a:r>
          </a:p>
          <a:p>
            <a:pPr>
              <a:buNone/>
            </a:pPr>
            <a:endParaRPr lang="en-US" sz="2800" dirty="0"/>
          </a:p>
          <a:p>
            <a:pPr>
              <a:buNone/>
            </a:pPr>
            <a:r>
              <a:rPr lang="en-US" sz="2800" dirty="0"/>
              <a:t>You </a:t>
            </a:r>
            <a:r>
              <a:rPr lang="en-US" sz="2800" b="1" u="sng" dirty="0"/>
              <a:t>heard Him</a:t>
            </a:r>
            <a:r>
              <a:rPr lang="en-US" sz="2800" b="1" dirty="0"/>
              <a:t> </a:t>
            </a:r>
            <a:r>
              <a:rPr lang="en-US" sz="2800" dirty="0"/>
              <a:t>… been taught by </a:t>
            </a:r>
            <a:r>
              <a:rPr lang="en-US" sz="2800" b="1" u="sng" dirty="0"/>
              <a:t>Him</a:t>
            </a:r>
            <a:r>
              <a:rPr lang="en-US" sz="2800" b="1" dirty="0"/>
              <a:t> </a:t>
            </a:r>
            <a:r>
              <a:rPr lang="en-US" sz="2800" dirty="0"/>
              <a:t>… truth in Jesus.</a:t>
            </a:r>
          </a:p>
        </p:txBody>
      </p:sp>
      <p:sp>
        <p:nvSpPr>
          <p:cNvPr id="4" name="Slide Number Placeholder 3"/>
          <p:cNvSpPr>
            <a:spLocks noGrp="1"/>
          </p:cNvSpPr>
          <p:nvPr>
            <p:ph type="sldNum" sz="quarter" idx="12"/>
          </p:nvPr>
        </p:nvSpPr>
        <p:spPr/>
        <p:txBody>
          <a:bodyPr/>
          <a:lstStyle/>
          <a:p>
            <a:fld id="{1EBD7B56-63D8-4520-B93E-293D3B067EB3}" type="slidenum">
              <a:rPr lang="en-US" smtClean="0"/>
              <a:pPr/>
              <a:t>21</a:t>
            </a:fld>
            <a:endParaRPr lang="en-US"/>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PUT AWAY The Old Man</a:t>
            </a:r>
          </a:p>
        </p:txBody>
      </p:sp>
      <p:sp>
        <p:nvSpPr>
          <p:cNvPr id="3" name="Content Placeholder 2"/>
          <p:cNvSpPr>
            <a:spLocks noGrp="1"/>
          </p:cNvSpPr>
          <p:nvPr>
            <p:ph idx="1"/>
          </p:nvPr>
        </p:nvSpPr>
        <p:spPr>
          <a:xfrm>
            <a:off x="457200" y="1935480"/>
            <a:ext cx="8229600" cy="3970318"/>
          </a:xfrm>
        </p:spPr>
        <p:txBody>
          <a:bodyPr>
            <a:spAutoFit/>
          </a:bodyPr>
          <a:lstStyle/>
          <a:p>
            <a:pPr>
              <a:buNone/>
            </a:pPr>
            <a:r>
              <a:rPr lang="en-US" sz="2800" dirty="0"/>
              <a:t>Verse 22, Colossians 3:8-9; </a:t>
            </a:r>
          </a:p>
          <a:p>
            <a:pPr>
              <a:buNone/>
            </a:pPr>
            <a:r>
              <a:rPr lang="en-US" sz="2800" u="sng" dirty="0"/>
              <a:t>Romans 6:1-6 – Old man crucified</a:t>
            </a:r>
          </a:p>
          <a:p>
            <a:r>
              <a:rPr lang="en-US" sz="2800" dirty="0"/>
              <a:t>Old man must be </a:t>
            </a:r>
            <a:r>
              <a:rPr lang="en-US" sz="2800" i="1" dirty="0"/>
              <a:t>“put off” </a:t>
            </a:r>
            <a:r>
              <a:rPr lang="en-US" sz="2800" dirty="0"/>
              <a:t>before the new man can be </a:t>
            </a:r>
            <a:r>
              <a:rPr lang="en-US" sz="2800" i="1" dirty="0"/>
              <a:t>“put on.” </a:t>
            </a:r>
            <a:r>
              <a:rPr lang="en-US" sz="2800" dirty="0"/>
              <a:t>cf. Titus 2:11ff</a:t>
            </a:r>
          </a:p>
          <a:p>
            <a:r>
              <a:rPr lang="en-US" sz="2800" dirty="0"/>
              <a:t>End of the old man.</a:t>
            </a:r>
          </a:p>
          <a:p>
            <a:pPr lvl="1"/>
            <a:r>
              <a:rPr lang="en-US" sz="2800" i="1" dirty="0"/>
              <a:t>“Corrupt.” </a:t>
            </a:r>
            <a:r>
              <a:rPr lang="en-US" sz="2800" dirty="0"/>
              <a:t>Progressively worse. (Rotten)</a:t>
            </a:r>
          </a:p>
          <a:p>
            <a:pPr lvl="1"/>
            <a:r>
              <a:rPr lang="en-US" sz="2800" i="1" dirty="0"/>
              <a:t>“after the lusts of deceit.” </a:t>
            </a:r>
            <a:r>
              <a:rPr lang="en-US" sz="2800" dirty="0"/>
              <a:t>Sin promises and doesn’t deliver.</a:t>
            </a:r>
          </a:p>
        </p:txBody>
      </p:sp>
      <p:sp>
        <p:nvSpPr>
          <p:cNvPr id="4" name="Slide Number Placeholder 3"/>
          <p:cNvSpPr>
            <a:spLocks noGrp="1"/>
          </p:cNvSpPr>
          <p:nvPr>
            <p:ph type="sldNum" sz="quarter" idx="12"/>
          </p:nvPr>
        </p:nvSpPr>
        <p:spPr/>
        <p:txBody>
          <a:bodyPr/>
          <a:lstStyle/>
          <a:p>
            <a:fld id="{1EBD7B56-63D8-4520-B93E-293D3B067EB3}" type="slidenum">
              <a:rPr lang="en-US" smtClean="0"/>
              <a:pPr/>
              <a:t>22</a:t>
            </a:fld>
            <a:endParaRPr lang="en-US"/>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Put Away The Old Man</a:t>
            </a:r>
          </a:p>
        </p:txBody>
      </p:sp>
      <p:sp>
        <p:nvSpPr>
          <p:cNvPr id="3" name="Content Placeholder 2"/>
          <p:cNvSpPr>
            <a:spLocks noGrp="1"/>
          </p:cNvSpPr>
          <p:nvPr>
            <p:ph idx="1"/>
          </p:nvPr>
        </p:nvSpPr>
        <p:spPr>
          <a:xfrm>
            <a:off x="457200" y="1828800"/>
            <a:ext cx="8229600" cy="4985980"/>
          </a:xfrm>
        </p:spPr>
        <p:txBody>
          <a:bodyPr>
            <a:spAutoFit/>
          </a:bodyPr>
          <a:lstStyle/>
          <a:p>
            <a:pPr>
              <a:spcBef>
                <a:spcPts val="0"/>
              </a:spcBef>
              <a:buNone/>
            </a:pPr>
            <a:r>
              <a:rPr lang="en-US" sz="3000" dirty="0"/>
              <a:t>Verse 22, Colossians 3:8-9;</a:t>
            </a:r>
          </a:p>
          <a:p>
            <a:pPr>
              <a:spcBef>
                <a:spcPts val="0"/>
              </a:spcBef>
              <a:buNone/>
            </a:pPr>
            <a:r>
              <a:rPr lang="en-US" sz="3000" dirty="0"/>
              <a:t>Romans 6:1-6 – Old man crucified</a:t>
            </a:r>
          </a:p>
          <a:p>
            <a:pPr>
              <a:spcBef>
                <a:spcPts val="0"/>
              </a:spcBef>
            </a:pPr>
            <a:r>
              <a:rPr lang="en-US" sz="3000" dirty="0"/>
              <a:t>Old man must be </a:t>
            </a:r>
            <a:r>
              <a:rPr lang="en-US" sz="3000" i="1" dirty="0"/>
              <a:t>“put off” </a:t>
            </a:r>
            <a:r>
              <a:rPr lang="en-US" sz="3000" dirty="0"/>
              <a:t>before the new man can be </a:t>
            </a:r>
            <a:r>
              <a:rPr lang="en-US" sz="3000" i="1" dirty="0"/>
              <a:t>“put on.” </a:t>
            </a:r>
            <a:r>
              <a:rPr lang="en-US" sz="3000" dirty="0"/>
              <a:t>cf. Titus 2:11ff</a:t>
            </a:r>
          </a:p>
          <a:p>
            <a:pPr>
              <a:spcBef>
                <a:spcPts val="0"/>
              </a:spcBef>
            </a:pPr>
            <a:r>
              <a:rPr lang="en-US" sz="3000" dirty="0"/>
              <a:t>End of the old man.</a:t>
            </a:r>
          </a:p>
          <a:p>
            <a:pPr lvl="1">
              <a:spcBef>
                <a:spcPts val="0"/>
              </a:spcBef>
            </a:pPr>
            <a:r>
              <a:rPr lang="en-US" sz="2600" i="1" dirty="0"/>
              <a:t>“Corrupt.” </a:t>
            </a:r>
            <a:r>
              <a:rPr lang="en-US" sz="2600" dirty="0"/>
              <a:t>Progressively worse. (rotten)</a:t>
            </a:r>
          </a:p>
          <a:p>
            <a:pPr lvl="1">
              <a:spcBef>
                <a:spcPts val="0"/>
              </a:spcBef>
            </a:pPr>
            <a:r>
              <a:rPr lang="en-US" sz="2600" i="1" dirty="0"/>
              <a:t>“after the lusts of deceit.” </a:t>
            </a:r>
            <a:r>
              <a:rPr lang="en-US" sz="2600" dirty="0"/>
              <a:t>Sin promises and doesn’t deliver. cf. Hebrews 11:24</a:t>
            </a:r>
          </a:p>
          <a:p>
            <a:pPr>
              <a:spcBef>
                <a:spcPts val="0"/>
              </a:spcBef>
            </a:pPr>
            <a:r>
              <a:rPr lang="en-US" sz="3000" dirty="0"/>
              <a:t>Note: (Calvinism – how can one “</a:t>
            </a:r>
            <a:r>
              <a:rPr lang="en-US" sz="3000" u="sng" dirty="0"/>
              <a:t>put away</a:t>
            </a:r>
            <a:r>
              <a:rPr lang="en-US" sz="3000" dirty="0"/>
              <a:t>” something if he is born “</a:t>
            </a:r>
            <a:r>
              <a:rPr lang="en-US" sz="3000" u="sng" dirty="0"/>
              <a:t>totally depraved</a:t>
            </a:r>
            <a:r>
              <a:rPr lang="en-US" sz="3000" dirty="0"/>
              <a:t>?” How can one exercise free will?)</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23</a:t>
            </a:fld>
            <a:endParaRPr lang="en-US">
              <a:solidFill>
                <a:prstClr val="black">
                  <a:tint val="75000"/>
                </a:prstClr>
              </a:solidFill>
            </a:endParaRP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1480"/>
            <a:ext cx="8229600" cy="815608"/>
          </a:xfrm>
        </p:spPr>
        <p:txBody>
          <a:bodyPr>
            <a:spAutoFit/>
          </a:bodyPr>
          <a:lstStyle/>
          <a:p>
            <a:r>
              <a:rPr lang="en-US" dirty="0"/>
              <a:t>Put On The New Man</a:t>
            </a:r>
          </a:p>
        </p:txBody>
      </p:sp>
      <p:sp>
        <p:nvSpPr>
          <p:cNvPr id="3" name="Content Placeholder 2"/>
          <p:cNvSpPr>
            <a:spLocks noGrp="1"/>
          </p:cNvSpPr>
          <p:nvPr>
            <p:ph idx="1"/>
          </p:nvPr>
        </p:nvSpPr>
        <p:spPr>
          <a:xfrm>
            <a:off x="457200" y="1935480"/>
            <a:ext cx="8229600" cy="4315027"/>
          </a:xfrm>
        </p:spPr>
        <p:txBody>
          <a:bodyPr>
            <a:spAutoFit/>
          </a:bodyPr>
          <a:lstStyle/>
          <a:p>
            <a:pPr>
              <a:buNone/>
            </a:pPr>
            <a:r>
              <a:rPr lang="en-US" sz="2800" dirty="0"/>
              <a:t>Verses 23–24</a:t>
            </a:r>
          </a:p>
          <a:p>
            <a:r>
              <a:rPr lang="en-US" sz="2800" i="1" dirty="0"/>
              <a:t>“Renewed in the spirit of your mind …”</a:t>
            </a:r>
            <a:br>
              <a:rPr lang="en-US" sz="2800" i="1" dirty="0"/>
            </a:br>
            <a:r>
              <a:rPr lang="en-US" sz="2800" dirty="0"/>
              <a:t>cf. Romans 12:1-2 – Change from within.</a:t>
            </a:r>
          </a:p>
          <a:p>
            <a:r>
              <a:rPr lang="en-US" sz="2800" dirty="0"/>
              <a:t>Put off / Put on … they are not compatible. </a:t>
            </a:r>
          </a:p>
          <a:p>
            <a:r>
              <a:rPr lang="en-US" sz="2800" i="1" dirty="0"/>
              <a:t>“After God.” </a:t>
            </a:r>
            <a:r>
              <a:rPr lang="en-US" sz="2800" dirty="0"/>
              <a:t>We are to be like Him. </a:t>
            </a:r>
            <a:br>
              <a:rPr lang="en-US" sz="2800" dirty="0"/>
            </a:br>
            <a:r>
              <a:rPr lang="en-US" sz="2800" dirty="0"/>
              <a:t>cf. Ephesians 4:13.</a:t>
            </a:r>
          </a:p>
          <a:p>
            <a:r>
              <a:rPr lang="en-US" sz="2800" dirty="0"/>
              <a:t>New man </a:t>
            </a:r>
            <a:r>
              <a:rPr lang="en-US" sz="2800" b="1" i="1" u="sng" dirty="0"/>
              <a:t>“created</a:t>
            </a:r>
            <a:r>
              <a:rPr lang="en-US" sz="2800" b="1" dirty="0"/>
              <a:t> </a:t>
            </a:r>
            <a:r>
              <a:rPr lang="en-US" sz="2800" dirty="0"/>
              <a:t>(cf. Ephesians 2:10; </a:t>
            </a:r>
            <a:br>
              <a:rPr lang="en-US" sz="2800" dirty="0"/>
            </a:br>
            <a:r>
              <a:rPr lang="en-US" sz="2800" dirty="0"/>
              <a:t>2 Corinthians 5:17) </a:t>
            </a:r>
            <a:r>
              <a:rPr lang="en-US" sz="2800" i="1" dirty="0"/>
              <a:t>in </a:t>
            </a:r>
            <a:r>
              <a:rPr lang="en-US" sz="2800" i="1" u="sng" dirty="0"/>
              <a:t>righteousness and holiness</a:t>
            </a:r>
            <a:r>
              <a:rPr lang="en-US" sz="2800" i="1" dirty="0"/>
              <a:t> of truth.” </a:t>
            </a:r>
            <a:r>
              <a:rPr lang="en-US" sz="2800" dirty="0"/>
              <a:t>(cf. 1 Peter 2:21)</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24</a:t>
            </a:fld>
            <a:endParaRPr lang="en-US">
              <a:solidFill>
                <a:prstClr val="black">
                  <a:tint val="75000"/>
                </a:prstClr>
              </a:solidFill>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653" y="457200"/>
            <a:ext cx="8686800" cy="815608"/>
          </a:xfrm>
        </p:spPr>
        <p:txBody>
          <a:bodyPr wrap="square">
            <a:spAutoFit/>
          </a:bodyPr>
          <a:lstStyle/>
          <a:p>
            <a:r>
              <a:rPr lang="en-US" dirty="0"/>
              <a:t>Specific Changes In The New Man</a:t>
            </a:r>
          </a:p>
        </p:txBody>
      </p:sp>
      <p:sp>
        <p:nvSpPr>
          <p:cNvPr id="3" name="Content Placeholder 2"/>
          <p:cNvSpPr>
            <a:spLocks noGrp="1"/>
          </p:cNvSpPr>
          <p:nvPr>
            <p:ph idx="1"/>
          </p:nvPr>
        </p:nvSpPr>
        <p:spPr>
          <a:xfrm>
            <a:off x="457200" y="1371600"/>
            <a:ext cx="8229600" cy="5090624"/>
          </a:xfrm>
        </p:spPr>
        <p:txBody>
          <a:bodyPr>
            <a:spAutoFit/>
          </a:bodyPr>
          <a:lstStyle/>
          <a:p>
            <a:pPr>
              <a:buNone/>
            </a:pPr>
            <a:r>
              <a:rPr lang="en-US" sz="2800" dirty="0"/>
              <a:t>Verse 25, Tell the truth! </a:t>
            </a:r>
            <a:r>
              <a:rPr lang="en-US" sz="2800" i="1" dirty="0"/>
              <a:t>“We are members one of another.”</a:t>
            </a:r>
          </a:p>
          <a:p>
            <a:pPr>
              <a:lnSpc>
                <a:spcPct val="90000"/>
              </a:lnSpc>
              <a:buFont typeface="Wingdings" pitchFamily="2" charset="2"/>
              <a:buNone/>
            </a:pPr>
            <a:r>
              <a:rPr lang="en-US" sz="2800" u="sng" dirty="0"/>
              <a:t>God hates lying</a:t>
            </a:r>
            <a:r>
              <a:rPr lang="en-US" sz="2800" dirty="0"/>
              <a:t>. (Proverbs 6:16-19; 12:22)</a:t>
            </a:r>
            <a:endParaRPr lang="en-US" sz="2800" i="1" dirty="0">
              <a:solidFill>
                <a:srgbClr val="FFFF00"/>
              </a:solidFill>
            </a:endParaRPr>
          </a:p>
          <a:p>
            <a:pPr>
              <a:lnSpc>
                <a:spcPct val="90000"/>
              </a:lnSpc>
              <a:buFont typeface="Wingdings" pitchFamily="2" charset="2"/>
              <a:buNone/>
            </a:pPr>
            <a:r>
              <a:rPr lang="en-US" sz="2800" dirty="0"/>
              <a:t>Revelation 21:8, </a:t>
            </a:r>
            <a:r>
              <a:rPr lang="en-US" sz="2800" i="1" dirty="0"/>
              <a:t>“But for the fearful, and unbelieving, and abominable, and murderers, and fornicators, and sorcerers, and idolaters, and all liars, their part (shall be) in the lake that burneth with fire and brimstone; which is the second death.”</a:t>
            </a:r>
            <a:endParaRPr lang="en-US" sz="2800" dirty="0"/>
          </a:p>
          <a:p>
            <a:pPr>
              <a:lnSpc>
                <a:spcPct val="90000"/>
              </a:lnSpc>
              <a:buFont typeface="Wingdings" pitchFamily="2" charset="2"/>
              <a:buNone/>
            </a:pPr>
            <a:r>
              <a:rPr lang="en-US" sz="2800" dirty="0"/>
              <a:t>Revelation 22:15, </a:t>
            </a:r>
            <a:r>
              <a:rPr lang="en-US" sz="2800" i="1" dirty="0"/>
              <a:t>“Without are the dogs, and the sorcerers, and the fornicators, and the murderers, and the idolaters, and every one that loveth and maketh a lie.”</a:t>
            </a:r>
            <a:endParaRPr lang="en-US" sz="2800" dirty="0"/>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25</a:t>
            </a:fld>
            <a:endParaRPr lang="en-US">
              <a:solidFill>
                <a:prstClr val="black">
                  <a:tint val="75000"/>
                </a:prstClr>
              </a:solidFill>
            </a:endParaRP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370"/>
          </a:xfrm>
        </p:spPr>
        <p:txBody>
          <a:bodyPr>
            <a:spAutoFit/>
          </a:bodyPr>
          <a:lstStyle/>
          <a:p>
            <a:pPr>
              <a:spcBef>
                <a:spcPts val="0"/>
              </a:spcBef>
              <a:buNone/>
            </a:pPr>
            <a:r>
              <a:rPr lang="en-US" sz="2800" dirty="0"/>
              <a:t>Verses 26-27, </a:t>
            </a:r>
            <a:r>
              <a:rPr lang="en-US" sz="3300" i="1" dirty="0"/>
              <a:t>“Be angry and sin not.”</a:t>
            </a:r>
          </a:p>
          <a:p>
            <a:pPr lvl="1">
              <a:spcBef>
                <a:spcPts val="0"/>
              </a:spcBef>
            </a:pPr>
            <a:r>
              <a:rPr lang="en-US" sz="3600" dirty="0"/>
              <a:t>Be angry:</a:t>
            </a:r>
          </a:p>
          <a:p>
            <a:pPr lvl="2">
              <a:spcBef>
                <a:spcPts val="0"/>
              </a:spcBef>
            </a:pPr>
            <a:r>
              <a:rPr lang="en-US" sz="3200" dirty="0"/>
              <a:t>God was angry. 1 Kings 11:9;</a:t>
            </a:r>
            <a:br>
              <a:rPr lang="en-US" sz="3200" dirty="0"/>
            </a:br>
            <a:r>
              <a:rPr lang="en-US" sz="3200" dirty="0"/>
              <a:t>cf. Romans 12:19</a:t>
            </a:r>
          </a:p>
          <a:p>
            <a:pPr lvl="2">
              <a:spcBef>
                <a:spcPts val="0"/>
              </a:spcBef>
            </a:pPr>
            <a:r>
              <a:rPr lang="en-US" sz="3200" dirty="0"/>
              <a:t>Jesus was angry. John 2:13-17; 21:12</a:t>
            </a:r>
          </a:p>
          <a:p>
            <a:pPr lvl="1">
              <a:spcBef>
                <a:spcPts val="0"/>
              </a:spcBef>
            </a:pPr>
            <a:r>
              <a:rPr lang="en-US" sz="3600" dirty="0"/>
              <a:t>Sin not: Moderation and control. </a:t>
            </a:r>
            <a:br>
              <a:rPr lang="en-US" sz="3600" dirty="0"/>
            </a:br>
            <a:r>
              <a:rPr lang="en-US" sz="3600" dirty="0"/>
              <a:t>cf. James 1:19</a:t>
            </a:r>
          </a:p>
          <a:p>
            <a:pPr lvl="2">
              <a:spcBef>
                <a:spcPts val="0"/>
              </a:spcBef>
            </a:pPr>
            <a:r>
              <a:rPr lang="en-US" sz="3200" dirty="0"/>
              <a:t>Bitterness, etc. verse 31</a:t>
            </a:r>
          </a:p>
          <a:p>
            <a:pPr lvl="2">
              <a:spcBef>
                <a:spcPts val="0"/>
              </a:spcBef>
            </a:pPr>
            <a:r>
              <a:rPr lang="en-US" sz="3200" dirty="0"/>
              <a:t>Vengeance. Romans 12:19</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26</a:t>
            </a:fld>
            <a:endParaRPr lang="en-US">
              <a:solidFill>
                <a:prstClr val="black">
                  <a:tint val="75000"/>
                </a:prstClr>
              </a:solidFill>
            </a:endParaRPr>
          </a:p>
        </p:txBody>
      </p:sp>
      <p:sp>
        <p:nvSpPr>
          <p:cNvPr id="7" name="Title 1">
            <a:extLst>
              <a:ext uri="{FF2B5EF4-FFF2-40B4-BE49-F238E27FC236}">
                <a16:creationId xmlns:a16="http://schemas.microsoft.com/office/drawing/2014/main" id="{2AF30145-AF65-48A4-90A6-E08D816C0E76}"/>
              </a:ext>
            </a:extLst>
          </p:cNvPr>
          <p:cNvSpPr>
            <a:spLocks noGrp="1"/>
          </p:cNvSpPr>
          <p:nvPr>
            <p:ph type="title"/>
          </p:nvPr>
        </p:nvSpPr>
        <p:spPr>
          <a:xfrm>
            <a:off x="237653" y="4572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686800" cy="3022366"/>
          </a:xfrm>
        </p:spPr>
        <p:txBody>
          <a:bodyPr>
            <a:spAutoFit/>
          </a:bodyPr>
          <a:lstStyle/>
          <a:p>
            <a:pPr>
              <a:buNone/>
            </a:pPr>
            <a:r>
              <a:rPr lang="en-US" sz="2800" dirty="0"/>
              <a:t>Verses 26-27, </a:t>
            </a:r>
            <a:r>
              <a:rPr lang="en-US" sz="2800" i="1" dirty="0"/>
              <a:t>“Let not the sun go down upon thy wrath.”</a:t>
            </a:r>
          </a:p>
          <a:p>
            <a:pPr>
              <a:buNone/>
            </a:pPr>
            <a:r>
              <a:rPr lang="en-US" sz="2800" dirty="0"/>
              <a:t>DON’T GO TO BED ANGRY! God sets a time limit.</a:t>
            </a:r>
          </a:p>
          <a:p>
            <a:pPr>
              <a:buNone/>
            </a:pPr>
            <a:r>
              <a:rPr lang="en-US" sz="2800" dirty="0"/>
              <a:t>Ecclesiastes 7:9, </a:t>
            </a:r>
            <a:r>
              <a:rPr lang="en-US" sz="2800" i="1" dirty="0"/>
              <a:t>“Anger resteth in the bosom of fools.”</a:t>
            </a:r>
          </a:p>
          <a:p>
            <a:pPr>
              <a:buNone/>
            </a:pPr>
            <a:endParaRPr lang="en-US" sz="2800" dirty="0"/>
          </a:p>
          <a:p>
            <a:pPr>
              <a:buFont typeface="Wingdings" pitchFamily="2" charset="2"/>
              <a:buChar char="Ø"/>
            </a:pPr>
            <a:r>
              <a:rPr lang="en-US" sz="2800" dirty="0"/>
              <a:t>May require one to take the first step toward correcting a problem. Matthew 18:15; Matthew 5:23ff</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27</a:t>
            </a:fld>
            <a:endParaRPr lang="en-US">
              <a:solidFill>
                <a:prstClr val="black">
                  <a:tint val="75000"/>
                </a:prstClr>
              </a:solidFill>
            </a:endParaRPr>
          </a:p>
        </p:txBody>
      </p:sp>
      <p:sp>
        <p:nvSpPr>
          <p:cNvPr id="7" name="Title 1">
            <a:extLst>
              <a:ext uri="{FF2B5EF4-FFF2-40B4-BE49-F238E27FC236}">
                <a16:creationId xmlns:a16="http://schemas.microsoft.com/office/drawing/2014/main" id="{F70E66D4-4CF4-44C7-99D6-7EFB29FF05F5}"/>
              </a:ext>
            </a:extLst>
          </p:cNvPr>
          <p:cNvSpPr>
            <a:spLocks noGrp="1"/>
          </p:cNvSpPr>
          <p:nvPr>
            <p:ph type="title"/>
          </p:nvPr>
        </p:nvSpPr>
        <p:spPr>
          <a:xfrm>
            <a:off x="237653" y="4572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2074414"/>
          </a:xfrm>
        </p:spPr>
        <p:txBody>
          <a:bodyPr>
            <a:spAutoFit/>
          </a:bodyPr>
          <a:lstStyle/>
          <a:p>
            <a:pPr>
              <a:buNone/>
            </a:pPr>
            <a:r>
              <a:rPr lang="en-US" sz="2800" dirty="0"/>
              <a:t>Verses 26-27, </a:t>
            </a:r>
            <a:r>
              <a:rPr lang="en-US" sz="2800" i="1" dirty="0"/>
              <a:t>“Neither give place to the devil.”</a:t>
            </a:r>
          </a:p>
          <a:p>
            <a:pPr>
              <a:buNone/>
            </a:pPr>
            <a:r>
              <a:rPr lang="en-US" sz="2800" u="sng" dirty="0"/>
              <a:t>Anger gives opportunity for the devil to work</a:t>
            </a:r>
            <a:r>
              <a:rPr lang="en-US" sz="2800" dirty="0"/>
              <a:t>.</a:t>
            </a:r>
          </a:p>
          <a:p>
            <a:r>
              <a:rPr lang="en-US" sz="2800" i="1" dirty="0"/>
              <a:t>“Resist the devil”</a:t>
            </a:r>
            <a:r>
              <a:rPr lang="en-US" sz="2800" dirty="0"/>
              <a:t> – James 4:7; 1 Peter 5:8ff</a:t>
            </a:r>
          </a:p>
          <a:p>
            <a:r>
              <a:rPr lang="en-US" sz="2800" dirty="0"/>
              <a:t>Evil thoughts, words, bitterness, attitudes, etc.</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28</a:t>
            </a:fld>
            <a:endParaRPr lang="en-US">
              <a:solidFill>
                <a:prstClr val="black">
                  <a:tint val="75000"/>
                </a:prstClr>
              </a:solidFill>
            </a:endParaRPr>
          </a:p>
        </p:txBody>
      </p:sp>
      <p:sp>
        <p:nvSpPr>
          <p:cNvPr id="7" name="Title 1">
            <a:extLst>
              <a:ext uri="{FF2B5EF4-FFF2-40B4-BE49-F238E27FC236}">
                <a16:creationId xmlns:a16="http://schemas.microsoft.com/office/drawing/2014/main" id="{35B4B00D-6116-4431-931D-1D47819F807D}"/>
              </a:ext>
            </a:extLst>
          </p:cNvPr>
          <p:cNvSpPr>
            <a:spLocks noGrp="1"/>
          </p:cNvSpPr>
          <p:nvPr>
            <p:ph type="title"/>
          </p:nvPr>
        </p:nvSpPr>
        <p:spPr>
          <a:xfrm>
            <a:off x="237653" y="4572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4832092"/>
          </a:xfrm>
        </p:spPr>
        <p:txBody>
          <a:bodyPr>
            <a:spAutoFit/>
          </a:bodyPr>
          <a:lstStyle/>
          <a:p>
            <a:pPr>
              <a:buNone/>
            </a:pPr>
            <a:r>
              <a:rPr lang="en-US" sz="2800" dirty="0"/>
              <a:t>Verse 28, Work ethic.</a:t>
            </a:r>
          </a:p>
          <a:p>
            <a:pPr>
              <a:buNone/>
            </a:pPr>
            <a:r>
              <a:rPr lang="en-US" sz="2800" u="sng" dirty="0"/>
              <a:t>Don’t steal</a:t>
            </a:r>
            <a:r>
              <a:rPr lang="en-US" sz="2800" dirty="0"/>
              <a:t>.</a:t>
            </a:r>
            <a:r>
              <a:rPr lang="en-US" sz="2800" i="1" dirty="0"/>
              <a:t> </a:t>
            </a:r>
            <a:r>
              <a:rPr lang="en-US" sz="2800" i="1" dirty="0" err="1"/>
              <a:t>kleptœ</a:t>
            </a:r>
            <a:endParaRPr lang="en-US" sz="2800" i="1" dirty="0"/>
          </a:p>
          <a:p>
            <a:pPr>
              <a:buNone/>
            </a:pPr>
            <a:endParaRPr lang="en-US" sz="2800" i="1" dirty="0"/>
          </a:p>
          <a:p>
            <a:pPr>
              <a:buNone/>
            </a:pPr>
            <a:r>
              <a:rPr lang="en-US" sz="2800" dirty="0"/>
              <a:t>Work. Genesis 2:15; 3:17, 19; 1 Thessalonians 4:11-12; cf. 2 Thessalonians 3:6-12; 1 Timothy 5:10;</a:t>
            </a:r>
            <a:br>
              <a:rPr lang="en-US" sz="2800" dirty="0"/>
            </a:br>
            <a:r>
              <a:rPr lang="en-US" sz="2800" dirty="0"/>
              <a:t>Acts 20:33-35</a:t>
            </a:r>
          </a:p>
          <a:p>
            <a:pPr>
              <a:buNone/>
            </a:pPr>
            <a:endParaRPr lang="en-US" sz="2800" dirty="0"/>
          </a:p>
          <a:p>
            <a:pPr>
              <a:buNone/>
            </a:pPr>
            <a:r>
              <a:rPr lang="en-US" sz="2800" dirty="0"/>
              <a:t>That you may </a:t>
            </a:r>
            <a:r>
              <a:rPr lang="en-US" sz="2800" i="1" dirty="0"/>
              <a:t>“give to him that hath </a:t>
            </a:r>
            <a:r>
              <a:rPr lang="en-US" sz="2800" i="1" u="sng" dirty="0"/>
              <a:t>need</a:t>
            </a:r>
            <a:r>
              <a:rPr lang="en-US" sz="2800" i="1" dirty="0"/>
              <a:t>.”</a:t>
            </a:r>
            <a:br>
              <a:rPr lang="en-US" sz="2800" dirty="0"/>
            </a:br>
            <a:r>
              <a:rPr lang="en-US" sz="2800" dirty="0"/>
              <a:t> cf. 2 Thessalonians 3:10; cf. Luke 10:30 (the good Samaritan); Galatians 2:10</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29</a:t>
            </a:fld>
            <a:endParaRPr lang="en-US">
              <a:solidFill>
                <a:prstClr val="black">
                  <a:tint val="75000"/>
                </a:prstClr>
              </a:solidFill>
            </a:endParaRPr>
          </a:p>
        </p:txBody>
      </p:sp>
      <p:sp>
        <p:nvSpPr>
          <p:cNvPr id="7" name="Title 1">
            <a:extLst>
              <a:ext uri="{FF2B5EF4-FFF2-40B4-BE49-F238E27FC236}">
                <a16:creationId xmlns:a16="http://schemas.microsoft.com/office/drawing/2014/main" id="{F99988B6-3EE1-4701-A3C9-DC43E1A8B126}"/>
              </a:ext>
            </a:extLst>
          </p:cNvPr>
          <p:cNvSpPr>
            <a:spLocks noGrp="1"/>
          </p:cNvSpPr>
          <p:nvPr>
            <p:ph type="title"/>
          </p:nvPr>
        </p:nvSpPr>
        <p:spPr>
          <a:xfrm>
            <a:off x="237653" y="4572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B53531C-3680-4665-80BA-84C949E53BE4}" type="slidenum">
              <a:rPr lang="en-US"/>
              <a:pPr/>
              <a:t>3</a:t>
            </a:fld>
            <a:endParaRPr lang="en-US"/>
          </a:p>
        </p:txBody>
      </p:sp>
      <p:sp>
        <p:nvSpPr>
          <p:cNvPr id="2052" name="Text Box 4"/>
          <p:cNvSpPr txBox="1">
            <a:spLocks noChangeArrowheads="1"/>
          </p:cNvSpPr>
          <p:nvPr/>
        </p:nvSpPr>
        <p:spPr bwMode="auto">
          <a:xfrm>
            <a:off x="838200" y="685800"/>
            <a:ext cx="7543800" cy="1015663"/>
          </a:xfrm>
          <a:prstGeom prst="rect">
            <a:avLst/>
          </a:prstGeom>
          <a:noFill/>
          <a:ln w="9525">
            <a:noFill/>
            <a:miter lim="800000"/>
            <a:headEnd/>
            <a:tailEnd/>
          </a:ln>
          <a:effectLst/>
        </p:spPr>
        <p:txBody>
          <a:bodyPr>
            <a:spAutoFit/>
          </a:bodyPr>
          <a:lstStyle/>
          <a:p>
            <a:pPr algn="ctr">
              <a:spcBef>
                <a:spcPct val="50000"/>
              </a:spcBef>
            </a:pPr>
            <a:r>
              <a:rPr lang="en-US" sz="6000" dirty="0"/>
              <a:t>Roman Empire</a:t>
            </a:r>
          </a:p>
        </p:txBody>
      </p:sp>
      <p:sp>
        <p:nvSpPr>
          <p:cNvPr id="2053" name="Text Box 5"/>
          <p:cNvSpPr txBox="1">
            <a:spLocks noChangeArrowheads="1"/>
          </p:cNvSpPr>
          <p:nvPr/>
        </p:nvSpPr>
        <p:spPr bwMode="auto">
          <a:xfrm>
            <a:off x="685800" y="2514600"/>
            <a:ext cx="7772400" cy="2954655"/>
          </a:xfrm>
          <a:prstGeom prst="rect">
            <a:avLst/>
          </a:prstGeom>
          <a:noFill/>
          <a:ln w="9525">
            <a:noFill/>
            <a:miter lim="800000"/>
            <a:headEnd/>
            <a:tailEnd/>
          </a:ln>
          <a:effectLst/>
        </p:spPr>
        <p:txBody>
          <a:bodyPr wrap="square">
            <a:spAutoFit/>
          </a:bodyPr>
          <a:lstStyle/>
          <a:p>
            <a:pPr algn="l">
              <a:spcBef>
                <a:spcPct val="50000"/>
              </a:spcBef>
            </a:pPr>
            <a:r>
              <a:rPr lang="en-US" sz="3600" b="1" u="sng" dirty="0">
                <a:cs typeface="Times New Roman" pitchFamily="18" charset="0"/>
              </a:rPr>
              <a:t>Morality during the first half of the 2</a:t>
            </a:r>
            <a:r>
              <a:rPr lang="en-US" sz="3600" b="1" u="sng" baseline="30000" dirty="0">
                <a:cs typeface="Times New Roman" pitchFamily="18" charset="0"/>
              </a:rPr>
              <a:t>nd</a:t>
            </a:r>
            <a:r>
              <a:rPr lang="en-US" sz="3600" b="1" u="sng" dirty="0">
                <a:cs typeface="Times New Roman" pitchFamily="18" charset="0"/>
              </a:rPr>
              <a:t> century</a:t>
            </a:r>
            <a:endParaRPr lang="en-US" sz="3600" b="1" dirty="0">
              <a:cs typeface="Times New Roman" pitchFamily="18" charset="0"/>
            </a:endParaRPr>
          </a:p>
          <a:p>
            <a:pPr algn="l">
              <a:spcBef>
                <a:spcPct val="50000"/>
              </a:spcBef>
            </a:pPr>
            <a:r>
              <a:rPr lang="en-US" sz="3600" dirty="0">
                <a:solidFill>
                  <a:srgbClr val="FF0000"/>
                </a:solidFill>
                <a:cs typeface="Times New Roman" pitchFamily="18" charset="0"/>
              </a:rPr>
              <a:t>“… an age when shame seems to have vanished from the earth.”</a:t>
            </a:r>
            <a:br>
              <a:rPr lang="en-US" sz="3600" dirty="0">
                <a:solidFill>
                  <a:srgbClr val="FF0000"/>
                </a:solidFill>
                <a:cs typeface="Times New Roman" pitchFamily="18" charset="0"/>
              </a:rPr>
            </a:br>
            <a:r>
              <a:rPr lang="en-US" sz="2400" dirty="0">
                <a:cs typeface="Times New Roman" pitchFamily="18" charset="0"/>
              </a:rPr>
              <a:t>(J. J. Chapman, cited in </a:t>
            </a:r>
            <a:r>
              <a:rPr lang="en-US" sz="2400" i="1" dirty="0">
                <a:cs typeface="Times New Roman" pitchFamily="18" charset="0"/>
              </a:rPr>
              <a:t>Flesh and Spirit</a:t>
            </a:r>
            <a:r>
              <a:rPr lang="en-US" sz="2400" dirty="0">
                <a:cs typeface="Times New Roman" pitchFamily="18" charset="0"/>
              </a:rPr>
              <a:t>, Barclay, page 24)</a:t>
            </a:r>
            <a:endParaRPr lang="en-US" sz="2800" dirty="0">
              <a:cs typeface="Times New Roman" pitchFamily="18" charset="0"/>
            </a:endParaRPr>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3453253"/>
          </a:xfrm>
        </p:spPr>
        <p:txBody>
          <a:bodyPr>
            <a:spAutoFit/>
          </a:bodyPr>
          <a:lstStyle/>
          <a:p>
            <a:pPr>
              <a:buNone/>
            </a:pPr>
            <a:r>
              <a:rPr lang="en-US" sz="2800" dirty="0"/>
              <a:t>Verse 29, Speech</a:t>
            </a:r>
          </a:p>
          <a:p>
            <a:pPr>
              <a:buNone/>
            </a:pPr>
            <a:r>
              <a:rPr lang="en-US" sz="2800" i="1" dirty="0"/>
              <a:t>“No corrupt (rotten) speech …”</a:t>
            </a:r>
          </a:p>
          <a:p>
            <a:r>
              <a:rPr lang="fr-FR" sz="2800" dirty="0"/>
              <a:t>James 1:19; James 3:5ff.</a:t>
            </a:r>
          </a:p>
          <a:p>
            <a:r>
              <a:rPr lang="en-US" sz="2800" dirty="0"/>
              <a:t>Colossians 4:5-6</a:t>
            </a:r>
          </a:p>
          <a:p>
            <a:r>
              <a:rPr lang="en-US" sz="2800" dirty="0"/>
              <a:t>Proverbs 18:21, </a:t>
            </a:r>
            <a:r>
              <a:rPr lang="en-US" sz="2800" i="1" dirty="0"/>
              <a:t>“Death and life are in the power of the tongue: and they that love it shall eat the fruit thereof.”</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30</a:t>
            </a:fld>
            <a:endParaRPr lang="en-US">
              <a:solidFill>
                <a:prstClr val="black">
                  <a:tint val="75000"/>
                </a:prstClr>
              </a:solidFill>
            </a:endParaRPr>
          </a:p>
        </p:txBody>
      </p:sp>
      <p:sp>
        <p:nvSpPr>
          <p:cNvPr id="7" name="Title 1">
            <a:extLst>
              <a:ext uri="{FF2B5EF4-FFF2-40B4-BE49-F238E27FC236}">
                <a16:creationId xmlns:a16="http://schemas.microsoft.com/office/drawing/2014/main" id="{EF964A72-0C41-4AB7-9881-51971650310C}"/>
              </a:ext>
            </a:extLst>
          </p:cNvPr>
          <p:cNvSpPr>
            <a:spLocks noGrp="1"/>
          </p:cNvSpPr>
          <p:nvPr>
            <p:ph type="title"/>
          </p:nvPr>
        </p:nvSpPr>
        <p:spPr>
          <a:xfrm>
            <a:off x="237653" y="4572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457200" y="1031480"/>
            <a:ext cx="8229600" cy="815608"/>
          </a:xfrm>
          <a:noFill/>
        </p:spPr>
        <p:txBody>
          <a:bodyPr>
            <a:spAutoFit/>
          </a:bodyPr>
          <a:lstStyle/>
          <a:p>
            <a:pPr eaLnBrk="1" hangingPunct="1">
              <a:defRPr/>
            </a:pPr>
            <a:r>
              <a:rPr lang="en-US" dirty="0"/>
              <a:t>Speech: More Than Profession</a:t>
            </a:r>
          </a:p>
        </p:txBody>
      </p:sp>
      <p:sp>
        <p:nvSpPr>
          <p:cNvPr id="4099" name="Rectangle 3"/>
          <p:cNvSpPr>
            <a:spLocks noGrp="1" noChangeArrowheads="1"/>
          </p:cNvSpPr>
          <p:nvPr>
            <p:ph idx="1"/>
          </p:nvPr>
        </p:nvSpPr>
        <p:spPr>
          <a:xfrm>
            <a:off x="381000" y="2133600"/>
            <a:ext cx="8229600" cy="3416320"/>
          </a:xfrm>
        </p:spPr>
        <p:txBody>
          <a:bodyPr>
            <a:spAutoFit/>
          </a:bodyPr>
          <a:lstStyle/>
          <a:p>
            <a:pPr eaLnBrk="1" hangingPunct="1">
              <a:defRPr/>
            </a:pPr>
            <a:r>
              <a:rPr lang="en-US" sz="3600" dirty="0"/>
              <a:t>Matthew 12:34-37, </a:t>
            </a:r>
            <a:r>
              <a:rPr lang="en-US" sz="3600" i="1" dirty="0"/>
              <a:t>“… for out of the abundance of the heart the mouth speaketh. The good man out of his good treasure bringeth forth good things: and the evil man out of his evil treasure bringeth forth evil things.”</a:t>
            </a:r>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31</a:t>
            </a:fld>
            <a:endParaRPr lang="en-US" dirty="0"/>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457200" y="1031480"/>
            <a:ext cx="8229600" cy="815608"/>
          </a:xfrm>
          <a:noFill/>
        </p:spPr>
        <p:txBody>
          <a:bodyPr>
            <a:spAutoFit/>
          </a:bodyPr>
          <a:lstStyle/>
          <a:p>
            <a:pPr eaLnBrk="1" hangingPunct="1">
              <a:defRPr/>
            </a:pPr>
            <a:r>
              <a:rPr lang="en-US" dirty="0"/>
              <a:t>Speech: More Than Profession</a:t>
            </a:r>
          </a:p>
        </p:txBody>
      </p:sp>
      <p:sp>
        <p:nvSpPr>
          <p:cNvPr id="4099" name="Rectangle 3"/>
          <p:cNvSpPr>
            <a:spLocks noGrp="1" noChangeArrowheads="1"/>
          </p:cNvSpPr>
          <p:nvPr>
            <p:ph idx="1"/>
          </p:nvPr>
        </p:nvSpPr>
        <p:spPr>
          <a:xfrm>
            <a:off x="381000" y="2133600"/>
            <a:ext cx="8229600" cy="3416320"/>
          </a:xfrm>
        </p:spPr>
        <p:txBody>
          <a:bodyPr>
            <a:spAutoFit/>
          </a:bodyPr>
          <a:lstStyle/>
          <a:p>
            <a:pPr eaLnBrk="1" hangingPunct="1">
              <a:defRPr/>
            </a:pPr>
            <a:r>
              <a:rPr lang="en-US" sz="3600" dirty="0"/>
              <a:t>Matthew 12:34-37, </a:t>
            </a:r>
            <a:r>
              <a:rPr lang="en-US" sz="3600" i="1" dirty="0"/>
              <a:t>“And I say unto you, that every idle word that men shall speak, they shall give account thereof in the day of judgment. </a:t>
            </a:r>
            <a:r>
              <a:rPr lang="en-US" sz="3600" i="1" u="sng" dirty="0"/>
              <a:t>For by thy words thou shalt be justified, and by thy words thou shalt be condemned</a:t>
            </a:r>
            <a:r>
              <a:rPr lang="en-US" sz="3600" i="1" dirty="0"/>
              <a:t>.”</a:t>
            </a:r>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32</a:t>
            </a:fld>
            <a:endParaRPr lang="en-US" dirty="0"/>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282918" y="1447800"/>
            <a:ext cx="8610600" cy="3736407"/>
          </a:xfrm>
        </p:spPr>
        <p:txBody>
          <a:bodyPr wrap="square">
            <a:spAutoFit/>
          </a:bodyPr>
          <a:lstStyle/>
          <a:p>
            <a:pPr eaLnBrk="1" hangingPunct="1">
              <a:defRPr/>
            </a:pPr>
            <a:r>
              <a:rPr lang="en-US" sz="3200" b="1" i="1" dirty="0"/>
              <a:t>“</a:t>
            </a:r>
            <a:r>
              <a:rPr lang="en-US" sz="3200" i="1" dirty="0"/>
              <a:t>The tongue of the righteous is as choice silver”</a:t>
            </a:r>
            <a:r>
              <a:rPr lang="en-US" sz="3200" dirty="0"/>
              <a:t> (Proverbs 10:20).</a:t>
            </a:r>
          </a:p>
          <a:p>
            <a:pPr eaLnBrk="1" hangingPunct="1">
              <a:defRPr/>
            </a:pPr>
            <a:r>
              <a:rPr lang="en-US" sz="3200" i="1" dirty="0"/>
              <a:t>“Set a watch, O Jehovah, before my mouth; Keep the door of my lips”</a:t>
            </a:r>
            <a:r>
              <a:rPr lang="en-US" sz="3200" dirty="0"/>
              <a:t> (Psalms 141:3).</a:t>
            </a:r>
          </a:p>
          <a:p>
            <a:pPr eaLnBrk="1" hangingPunct="1">
              <a:defRPr/>
            </a:pPr>
            <a:r>
              <a:rPr lang="en-US" sz="3200" i="1" dirty="0"/>
              <a:t>“Whoso keepeth his mouth and his tongue keepeth his soul from troubles”</a:t>
            </a:r>
            <a:br>
              <a:rPr lang="en-US" sz="3200" dirty="0"/>
            </a:br>
            <a:r>
              <a:rPr lang="en-US" sz="3200" dirty="0"/>
              <a:t>(Proverbs 21:23).</a:t>
            </a:r>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33</a:t>
            </a:fld>
            <a:endParaRPr lang="en-US"/>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304800" y="914400"/>
            <a:ext cx="8525347" cy="5262979"/>
          </a:xfrm>
        </p:spPr>
        <p:txBody>
          <a:bodyPr wrap="square">
            <a:spAutoFit/>
          </a:bodyPr>
          <a:lstStyle/>
          <a:p>
            <a:pPr eaLnBrk="1" hangingPunct="1">
              <a:lnSpc>
                <a:spcPct val="90000"/>
              </a:lnSpc>
              <a:defRPr/>
            </a:pPr>
            <a:r>
              <a:rPr lang="en-US" sz="3200" i="1" dirty="0"/>
              <a:t>“In the multitude of words there wanteth not transgression; but he that refraineth his lips doeth wisely”</a:t>
            </a:r>
            <a:r>
              <a:rPr lang="en-US" sz="3200" dirty="0"/>
              <a:t> (Proverbs 10:19).</a:t>
            </a:r>
          </a:p>
          <a:p>
            <a:pPr eaLnBrk="1" hangingPunct="1">
              <a:lnSpc>
                <a:spcPct val="90000"/>
              </a:lnSpc>
              <a:defRPr/>
            </a:pPr>
            <a:r>
              <a:rPr lang="en-US" sz="3200" i="1" dirty="0"/>
              <a:t>“He that guardeth his mouth keepeth his life; but he that openeth wide his lips shall have destruction”</a:t>
            </a:r>
            <a:r>
              <a:rPr lang="en-US" sz="3200" dirty="0"/>
              <a:t> (Proverbs 13:3).</a:t>
            </a:r>
          </a:p>
          <a:p>
            <a:pPr>
              <a:lnSpc>
                <a:spcPct val="90000"/>
              </a:lnSpc>
              <a:defRPr/>
            </a:pPr>
            <a:r>
              <a:rPr lang="en-US" sz="3200" i="1" dirty="0"/>
              <a:t>“A soft answer turneth away wrath; but a grievous word stireth up anger”</a:t>
            </a:r>
            <a:r>
              <a:rPr lang="en-US" sz="3200" dirty="0"/>
              <a:t> (Proverbs 15:1).</a:t>
            </a:r>
          </a:p>
          <a:p>
            <a:pPr eaLnBrk="1" hangingPunct="1">
              <a:lnSpc>
                <a:spcPct val="90000"/>
              </a:lnSpc>
              <a:defRPr/>
            </a:pPr>
            <a:r>
              <a:rPr lang="en-US" sz="3200" i="1" dirty="0"/>
              <a:t>“Seest thou a man that is hasty in his words? There is more hope of a fool than of him”</a:t>
            </a:r>
            <a:r>
              <a:rPr lang="en-US" sz="3200" dirty="0"/>
              <a:t> </a:t>
            </a:r>
            <a:br>
              <a:rPr lang="en-US" sz="3200" dirty="0"/>
            </a:br>
            <a:r>
              <a:rPr lang="en-US" sz="3200" dirty="0"/>
              <a:t>(Proverbs 29:20).</a:t>
            </a:r>
          </a:p>
        </p:txBody>
      </p:sp>
      <p:sp>
        <p:nvSpPr>
          <p:cNvPr id="4" name="Slide Number Placeholder 3"/>
          <p:cNvSpPr>
            <a:spLocks noGrp="1"/>
          </p:cNvSpPr>
          <p:nvPr>
            <p:ph type="sldNum" sz="quarter" idx="12"/>
          </p:nvPr>
        </p:nvSpPr>
        <p:spPr/>
        <p:txBody>
          <a:bodyPr/>
          <a:lstStyle/>
          <a:p>
            <a:pPr>
              <a:defRPr/>
            </a:pPr>
            <a:fld id="{7F37266F-456A-464F-9F43-49D17A60DD1F}" type="slidenum">
              <a:rPr lang="en-US" smtClean="0"/>
              <a:pPr>
                <a:defRPr/>
              </a:pPr>
              <a:t>34</a:t>
            </a:fld>
            <a:endParaRPr lang="en-US"/>
          </a:p>
        </p:txBody>
      </p:sp>
    </p:spTree>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86800" cy="815608"/>
          </a:xfrm>
        </p:spPr>
        <p:txBody>
          <a:bodyPr wrap="square">
            <a:spAutoFit/>
          </a:bodyPr>
          <a:lstStyle/>
          <a:p>
            <a:r>
              <a:rPr lang="en-US" dirty="0"/>
              <a:t>Specific Changes In The New Man</a:t>
            </a:r>
          </a:p>
        </p:txBody>
      </p:sp>
      <p:sp>
        <p:nvSpPr>
          <p:cNvPr id="3" name="Content Placeholder 2"/>
          <p:cNvSpPr>
            <a:spLocks noGrp="1"/>
          </p:cNvSpPr>
          <p:nvPr>
            <p:ph idx="1"/>
          </p:nvPr>
        </p:nvSpPr>
        <p:spPr>
          <a:xfrm>
            <a:off x="457200" y="1935480"/>
            <a:ext cx="8229600" cy="3465564"/>
          </a:xfrm>
        </p:spPr>
        <p:txBody>
          <a:bodyPr>
            <a:spAutoFit/>
          </a:bodyPr>
          <a:lstStyle/>
          <a:p>
            <a:pPr>
              <a:buNone/>
            </a:pPr>
            <a:r>
              <a:rPr lang="en-US" sz="2800" dirty="0"/>
              <a:t>Verse 29, Speech</a:t>
            </a:r>
          </a:p>
          <a:p>
            <a:r>
              <a:rPr lang="en-US" sz="4000" dirty="0"/>
              <a:t>Euphemisms, Ephesians 4:29</a:t>
            </a:r>
          </a:p>
          <a:p>
            <a:pPr lvl="1"/>
            <a:r>
              <a:rPr lang="en-US" sz="3600" dirty="0"/>
              <a:t>“the substitution of a mild, indirect, or vague expression for one thought to be offensively blunt or harsh”</a:t>
            </a:r>
            <a:r>
              <a:rPr lang="en-US" sz="3200" dirty="0"/>
              <a:t> </a:t>
            </a:r>
            <a:r>
              <a:rPr lang="en-US" sz="2800" dirty="0"/>
              <a:t>(</a:t>
            </a:r>
            <a:r>
              <a:rPr lang="en-US" sz="2800" u="sng" dirty="0"/>
              <a:t>Webster’s</a:t>
            </a:r>
            <a:r>
              <a:rPr lang="en-US" sz="2800" dirty="0"/>
              <a:t>)</a:t>
            </a:r>
            <a:endParaRPr lang="en-US" sz="3200" dirty="0"/>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35</a:t>
            </a:fld>
            <a:endParaRPr lang="en-US">
              <a:solidFill>
                <a:prstClr val="black">
                  <a:tint val="75000"/>
                </a:prstClr>
              </a:solidFill>
            </a:endParaRPr>
          </a:p>
        </p:txBody>
      </p:sp>
    </p:spTree>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312223"/>
          </a:xfrm>
        </p:spPr>
        <p:txBody>
          <a:bodyPr>
            <a:spAutoFit/>
          </a:bodyPr>
          <a:lstStyle/>
          <a:p>
            <a:pPr>
              <a:buNone/>
            </a:pPr>
            <a:r>
              <a:rPr lang="en-US" sz="3200" dirty="0"/>
              <a:t>Verse 29, Speech – Euphemisms</a:t>
            </a:r>
          </a:p>
          <a:p>
            <a:pPr lvl="1"/>
            <a:r>
              <a:rPr lang="en-US" sz="3200" dirty="0"/>
              <a:t>Gee; Geez (Jesus)</a:t>
            </a:r>
          </a:p>
          <a:p>
            <a:pPr lvl="1"/>
            <a:r>
              <a:rPr lang="en-US" sz="3200" dirty="0"/>
              <a:t>Gosh; Golly (God)</a:t>
            </a:r>
          </a:p>
          <a:p>
            <a:pPr lvl="1"/>
            <a:r>
              <a:rPr lang="en-US" sz="3200" dirty="0" err="1"/>
              <a:t>Lordy</a:t>
            </a:r>
            <a:r>
              <a:rPr lang="en-US" sz="3200" dirty="0"/>
              <a:t> (Oh, Lord)</a:t>
            </a:r>
          </a:p>
          <a:p>
            <a:pPr lvl="1"/>
            <a:r>
              <a:rPr lang="en-US" sz="3200" dirty="0"/>
              <a:t>Heck (</a:t>
            </a:r>
            <a:r>
              <a:rPr lang="en-US" sz="3200" dirty="0" err="1"/>
              <a:t>h_ll</a:t>
            </a:r>
            <a:r>
              <a:rPr lang="en-US" sz="3200" dirty="0"/>
              <a:t>)</a:t>
            </a:r>
          </a:p>
          <a:p>
            <a:pPr lvl="1"/>
            <a:r>
              <a:rPr lang="en-US" sz="3200" dirty="0"/>
              <a:t>Blue blazes (slang for </a:t>
            </a:r>
            <a:r>
              <a:rPr lang="en-US" sz="3200" dirty="0" err="1"/>
              <a:t>h_ll</a:t>
            </a:r>
            <a:r>
              <a:rPr lang="en-US" sz="3200" dirty="0"/>
              <a:t>)</a:t>
            </a:r>
          </a:p>
          <a:p>
            <a:pPr lvl="1"/>
            <a:r>
              <a:rPr lang="en-US" sz="3200" dirty="0"/>
              <a:t>Darn; Dang (to curse, </a:t>
            </a:r>
            <a:r>
              <a:rPr lang="en-US" sz="3200" dirty="0" err="1"/>
              <a:t>da_n</a:t>
            </a:r>
            <a:r>
              <a:rPr lang="en-US" sz="3200" dirty="0"/>
              <a:t>)</a:t>
            </a:r>
          </a:p>
          <a:p>
            <a:pPr lvl="1"/>
            <a:r>
              <a:rPr lang="en-US" sz="3200" dirty="0"/>
              <a:t>Shoot (</a:t>
            </a:r>
            <a:r>
              <a:rPr lang="en-US" sz="3200" dirty="0" err="1"/>
              <a:t>sh_t</a:t>
            </a:r>
            <a:r>
              <a:rPr lang="en-US" sz="3200" dirty="0"/>
              <a:t>)</a:t>
            </a:r>
          </a:p>
          <a:p>
            <a:pPr lvl="1"/>
            <a:r>
              <a:rPr lang="en-US" sz="3200" dirty="0"/>
              <a:t>Dog gone (God </a:t>
            </a:r>
            <a:r>
              <a:rPr lang="en-US" sz="3200" dirty="0" err="1"/>
              <a:t>da_n</a:t>
            </a:r>
            <a:r>
              <a:rPr lang="en-US" sz="3200" dirty="0"/>
              <a:t>)</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36</a:t>
            </a:fld>
            <a:endParaRPr lang="en-US">
              <a:solidFill>
                <a:prstClr val="black">
                  <a:tint val="75000"/>
                </a:prstClr>
              </a:solidFill>
            </a:endParaRPr>
          </a:p>
        </p:txBody>
      </p:sp>
    </p:spTree>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45915"/>
          </a:xfrm>
        </p:spPr>
        <p:txBody>
          <a:bodyPr>
            <a:spAutoFit/>
          </a:bodyPr>
          <a:lstStyle/>
          <a:p>
            <a:pPr>
              <a:buNone/>
            </a:pPr>
            <a:r>
              <a:rPr lang="en-US" sz="2800" dirty="0"/>
              <a:t>Verse 29, Speech</a:t>
            </a:r>
          </a:p>
          <a:p>
            <a:pPr>
              <a:buNone/>
            </a:pPr>
            <a:r>
              <a:rPr lang="en-US" sz="2800" i="1" dirty="0"/>
              <a:t>“Good for edifying … may give grace”</a:t>
            </a:r>
          </a:p>
          <a:p>
            <a:pPr>
              <a:buNone/>
            </a:pPr>
            <a:r>
              <a:rPr lang="en-US" sz="2800" i="1" dirty="0"/>
              <a:t>“A word fitly spoken is like apples of gold in network of silver”</a:t>
            </a:r>
            <a:r>
              <a:rPr lang="en-US" sz="2800" dirty="0"/>
              <a:t> Proverbs 25:11.</a:t>
            </a:r>
          </a:p>
          <a:p>
            <a:pPr>
              <a:buNone/>
            </a:pPr>
            <a:endParaRPr lang="en-US" sz="2800" dirty="0"/>
          </a:p>
          <a:p>
            <a:r>
              <a:rPr lang="en-US" sz="2800" dirty="0"/>
              <a:t>The tongue used wisely is a great blessing to others. It is likened to </a:t>
            </a:r>
            <a:r>
              <a:rPr lang="en-US" sz="2800" i="1" dirty="0"/>
              <a:t>“choice silver,”</a:t>
            </a:r>
            <a:br>
              <a:rPr lang="en-US" sz="2800" i="1" dirty="0"/>
            </a:br>
            <a:r>
              <a:rPr lang="en-US" sz="2800" dirty="0"/>
              <a:t>Proverbs 10:20; it is </a:t>
            </a:r>
            <a:r>
              <a:rPr lang="en-US" sz="2800" i="1" dirty="0"/>
              <a:t>“health,” </a:t>
            </a:r>
            <a:r>
              <a:rPr lang="en-US" sz="2800" dirty="0"/>
              <a:t>Proverbs 12:18; it is called </a:t>
            </a:r>
            <a:r>
              <a:rPr lang="en-US" sz="2800" i="1" dirty="0"/>
              <a:t>“a tree of life,”</a:t>
            </a:r>
            <a:r>
              <a:rPr lang="en-US" sz="2800" dirty="0"/>
              <a:t> Proverbs 15:4; it is called </a:t>
            </a:r>
            <a:r>
              <a:rPr lang="en-US" sz="2800" i="1" dirty="0"/>
              <a:t>“a precious Jewel,” </a:t>
            </a:r>
            <a:r>
              <a:rPr lang="en-US" sz="2800" dirty="0"/>
              <a:t>Proverbs 20:15</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37</a:t>
            </a:fld>
            <a:endParaRPr lang="en-US">
              <a:solidFill>
                <a:prstClr val="black">
                  <a:tint val="75000"/>
                </a:prstClr>
              </a:solidFill>
            </a:endParaRPr>
          </a:p>
        </p:txBody>
      </p:sp>
      <p:sp>
        <p:nvSpPr>
          <p:cNvPr id="7" name="Title 1">
            <a:extLst>
              <a:ext uri="{FF2B5EF4-FFF2-40B4-BE49-F238E27FC236}">
                <a16:creationId xmlns:a16="http://schemas.microsoft.com/office/drawing/2014/main" id="{D13FDADE-C468-47A5-994F-3226E345C13A}"/>
              </a:ext>
            </a:extLst>
          </p:cNvPr>
          <p:cNvSpPr>
            <a:spLocks noGrp="1"/>
          </p:cNvSpPr>
          <p:nvPr>
            <p:ph type="title"/>
          </p:nvPr>
        </p:nvSpPr>
        <p:spPr>
          <a:xfrm>
            <a:off x="228600" y="5334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936188"/>
          </a:xfrm>
        </p:spPr>
        <p:txBody>
          <a:bodyPr>
            <a:spAutoFit/>
          </a:bodyPr>
          <a:lstStyle/>
          <a:p>
            <a:pPr>
              <a:buNone/>
            </a:pPr>
            <a:r>
              <a:rPr lang="en-US" sz="2800" dirty="0"/>
              <a:t>Verse 30, </a:t>
            </a:r>
            <a:r>
              <a:rPr lang="en-US" sz="2800" i="1" dirty="0"/>
              <a:t>“Grieve not the Holy Spirit”</a:t>
            </a:r>
          </a:p>
          <a:p>
            <a:pPr>
              <a:buNone/>
            </a:pPr>
            <a:r>
              <a:rPr lang="en-US" sz="2800" dirty="0"/>
              <a:t>Any time we disobey the revelation of the Holy Spirit </a:t>
            </a:r>
            <a:br>
              <a:rPr lang="en-US" sz="2800" dirty="0"/>
            </a:br>
            <a:r>
              <a:rPr lang="en-US" sz="2800" dirty="0"/>
              <a:t>cf. Isaiah 63:10</a:t>
            </a:r>
          </a:p>
          <a:p>
            <a:pPr>
              <a:buNone/>
            </a:pPr>
            <a:endParaRPr lang="en-US" sz="2800" dirty="0"/>
          </a:p>
          <a:p>
            <a:pPr>
              <a:buNone/>
            </a:pPr>
            <a:r>
              <a:rPr lang="en-US" sz="2800" dirty="0"/>
              <a:t>Discuss: Foul words versus words revealed by the Holy Spirit that edify.</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38</a:t>
            </a:fld>
            <a:endParaRPr lang="en-US">
              <a:solidFill>
                <a:prstClr val="black">
                  <a:tint val="75000"/>
                </a:prstClr>
              </a:solidFill>
            </a:endParaRPr>
          </a:p>
        </p:txBody>
      </p:sp>
      <p:sp>
        <p:nvSpPr>
          <p:cNvPr id="7" name="Title 1">
            <a:extLst>
              <a:ext uri="{FF2B5EF4-FFF2-40B4-BE49-F238E27FC236}">
                <a16:creationId xmlns:a16="http://schemas.microsoft.com/office/drawing/2014/main" id="{06987D1B-98A3-4DA5-8C7D-7608A48C2A9B}"/>
              </a:ext>
            </a:extLst>
          </p:cNvPr>
          <p:cNvSpPr>
            <a:spLocks noGrp="1"/>
          </p:cNvSpPr>
          <p:nvPr>
            <p:ph type="title"/>
          </p:nvPr>
        </p:nvSpPr>
        <p:spPr>
          <a:xfrm>
            <a:off x="228600" y="5334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86800" cy="4315027"/>
          </a:xfrm>
        </p:spPr>
        <p:txBody>
          <a:bodyPr>
            <a:spAutoFit/>
          </a:bodyPr>
          <a:lstStyle/>
          <a:p>
            <a:pPr>
              <a:buNone/>
            </a:pPr>
            <a:r>
              <a:rPr lang="en-US" sz="2800" dirty="0"/>
              <a:t>Verse 31, Put away …</a:t>
            </a:r>
          </a:p>
          <a:p>
            <a:pPr>
              <a:buNone/>
            </a:pPr>
            <a:r>
              <a:rPr lang="en-US" sz="2800" i="1" dirty="0"/>
              <a:t>“Bitterness” </a:t>
            </a:r>
            <a:r>
              <a:rPr lang="en-US" sz="2800" dirty="0"/>
              <a:t>– </a:t>
            </a:r>
            <a:r>
              <a:rPr lang="en-US" sz="2800" i="1" dirty="0" err="1"/>
              <a:t>pikria</a:t>
            </a:r>
            <a:r>
              <a:rPr lang="en-US" sz="2800" i="1" dirty="0"/>
              <a:t>: </a:t>
            </a:r>
            <a:r>
              <a:rPr lang="en-US" sz="2800" dirty="0"/>
              <a:t>Resentment, refusing reconciliation.</a:t>
            </a:r>
          </a:p>
          <a:p>
            <a:pPr>
              <a:buNone/>
            </a:pPr>
            <a:r>
              <a:rPr lang="en-US" sz="2800" i="1" dirty="0"/>
              <a:t>“Wrath” </a:t>
            </a:r>
            <a:r>
              <a:rPr lang="en-US" sz="2800" dirty="0"/>
              <a:t>– </a:t>
            </a:r>
            <a:r>
              <a:rPr lang="en-US" sz="2800" i="1" dirty="0" err="1"/>
              <a:t>thumos</a:t>
            </a:r>
            <a:r>
              <a:rPr lang="en-US" sz="2800" i="1" dirty="0"/>
              <a:t>: </a:t>
            </a:r>
            <a:r>
              <a:rPr lang="en-US" sz="2800" dirty="0"/>
              <a:t>one step from bitterness, boiling, exasperation in the heart.</a:t>
            </a:r>
          </a:p>
          <a:p>
            <a:pPr>
              <a:buNone/>
            </a:pPr>
            <a:r>
              <a:rPr lang="en-US" sz="2800" i="1" dirty="0"/>
              <a:t>“Anger” </a:t>
            </a:r>
            <a:r>
              <a:rPr lang="en-US" sz="2800" dirty="0"/>
              <a:t>– </a:t>
            </a:r>
            <a:r>
              <a:rPr lang="en-US" sz="2800" i="1" dirty="0" err="1"/>
              <a:t>orge</a:t>
            </a:r>
            <a:r>
              <a:rPr lang="en-US" sz="2800" i="1" dirty="0"/>
              <a:t>:</a:t>
            </a:r>
            <a:r>
              <a:rPr lang="en-US" sz="2800" dirty="0"/>
              <a:t> Seething that may break out in words or action.</a:t>
            </a:r>
          </a:p>
          <a:p>
            <a:pPr>
              <a:buNone/>
            </a:pPr>
            <a:r>
              <a:rPr lang="en-US" sz="2800" i="1" dirty="0"/>
              <a:t>“Clamor” </a:t>
            </a:r>
            <a:r>
              <a:rPr lang="en-US" sz="2800" dirty="0"/>
              <a:t>– </a:t>
            </a:r>
            <a:r>
              <a:rPr lang="en-US" sz="2800" i="1" dirty="0" err="1"/>
              <a:t>krauge</a:t>
            </a:r>
            <a:r>
              <a:rPr lang="en-US" sz="2800" i="1" dirty="0"/>
              <a:t>: </a:t>
            </a:r>
            <a:r>
              <a:rPr lang="en-US" sz="2800" dirty="0"/>
              <a:t>imitating the raven's cry, “to cry,” denotes “an outcry,” (Vine) to shout …</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39</a:t>
            </a:fld>
            <a:endParaRPr lang="en-US">
              <a:solidFill>
                <a:prstClr val="black">
                  <a:tint val="75000"/>
                </a:prstClr>
              </a:solidFill>
            </a:endParaRPr>
          </a:p>
        </p:txBody>
      </p:sp>
      <p:sp>
        <p:nvSpPr>
          <p:cNvPr id="7" name="Title 1">
            <a:extLst>
              <a:ext uri="{FF2B5EF4-FFF2-40B4-BE49-F238E27FC236}">
                <a16:creationId xmlns:a16="http://schemas.microsoft.com/office/drawing/2014/main" id="{F3E12983-DF19-4497-B65D-DEBCCED1027C}"/>
              </a:ext>
            </a:extLst>
          </p:cNvPr>
          <p:cNvSpPr>
            <a:spLocks noGrp="1"/>
          </p:cNvSpPr>
          <p:nvPr>
            <p:ph type="title"/>
          </p:nvPr>
        </p:nvSpPr>
        <p:spPr>
          <a:xfrm>
            <a:off x="228600" y="5334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33836A-60FA-481F-8DCD-AD0EEB0CDFA6}" type="slidenum">
              <a:rPr lang="en-US"/>
              <a:pPr/>
              <a:t>4</a:t>
            </a:fld>
            <a:endParaRPr lang="en-US"/>
          </a:p>
        </p:txBody>
      </p:sp>
      <p:sp>
        <p:nvSpPr>
          <p:cNvPr id="4099" name="Text Box 3"/>
          <p:cNvSpPr txBox="1">
            <a:spLocks noChangeArrowheads="1"/>
          </p:cNvSpPr>
          <p:nvPr/>
        </p:nvSpPr>
        <p:spPr bwMode="auto">
          <a:xfrm>
            <a:off x="762000" y="609600"/>
            <a:ext cx="7620000" cy="1015663"/>
          </a:xfrm>
          <a:prstGeom prst="rect">
            <a:avLst/>
          </a:prstGeom>
          <a:noFill/>
          <a:ln w="9525">
            <a:noFill/>
            <a:miter lim="800000"/>
            <a:headEnd/>
            <a:tailEnd/>
          </a:ln>
          <a:effectLst/>
        </p:spPr>
        <p:txBody>
          <a:bodyPr>
            <a:spAutoFit/>
          </a:bodyPr>
          <a:lstStyle/>
          <a:p>
            <a:pPr algn="ctr">
              <a:spcBef>
                <a:spcPct val="50000"/>
              </a:spcBef>
            </a:pPr>
            <a:r>
              <a:rPr lang="en-US" sz="6000" dirty="0"/>
              <a:t>Roman Empire</a:t>
            </a:r>
          </a:p>
        </p:txBody>
      </p:sp>
      <p:sp>
        <p:nvSpPr>
          <p:cNvPr id="4100" name="Text Box 4"/>
          <p:cNvSpPr txBox="1">
            <a:spLocks noChangeArrowheads="1"/>
          </p:cNvSpPr>
          <p:nvPr/>
        </p:nvSpPr>
        <p:spPr bwMode="auto">
          <a:xfrm>
            <a:off x="914400" y="2133600"/>
            <a:ext cx="7924800" cy="4271963"/>
          </a:xfrm>
          <a:prstGeom prst="rect">
            <a:avLst/>
          </a:prstGeom>
          <a:noFill/>
          <a:ln w="9525">
            <a:noFill/>
            <a:miter lim="800000"/>
            <a:headEnd/>
            <a:tailEnd/>
          </a:ln>
          <a:effectLst/>
        </p:spPr>
        <p:txBody>
          <a:bodyPr>
            <a:spAutoFit/>
          </a:bodyPr>
          <a:lstStyle/>
          <a:p>
            <a:pPr algn="l">
              <a:spcBef>
                <a:spcPct val="50000"/>
              </a:spcBef>
            </a:pPr>
            <a:r>
              <a:rPr lang="en-US" sz="4000" b="1" u="sng" dirty="0">
                <a:cs typeface="Times New Roman" pitchFamily="18" charset="0"/>
              </a:rPr>
              <a:t>Adultery</a:t>
            </a:r>
          </a:p>
          <a:p>
            <a:pPr algn="l">
              <a:spcBef>
                <a:spcPct val="50000"/>
              </a:spcBef>
            </a:pPr>
            <a:r>
              <a:rPr lang="en-US" sz="3600" dirty="0">
                <a:solidFill>
                  <a:srgbClr val="FF0000"/>
                </a:solidFill>
                <a:cs typeface="Times New Roman" pitchFamily="18" charset="0"/>
              </a:rPr>
              <a:t>“Roman women were married to be divorced and were divorced to be married. Some of them distinguished the years, not by the names of the consuls, but by the names of their husbands.”</a:t>
            </a:r>
            <a:r>
              <a:rPr lang="en-US" sz="3600" dirty="0">
                <a:cs typeface="Times New Roman" pitchFamily="18" charset="0"/>
              </a:rPr>
              <a:t> </a:t>
            </a:r>
            <a:r>
              <a:rPr lang="en-US" sz="3200" dirty="0">
                <a:cs typeface="Times New Roman" pitchFamily="18" charset="0"/>
              </a:rPr>
              <a:t>(Seneca, </a:t>
            </a:r>
            <a:r>
              <a:rPr lang="en-US" sz="3200" u="sng" dirty="0">
                <a:cs typeface="Times New Roman" pitchFamily="18" charset="0"/>
              </a:rPr>
              <a:t>Ibid</a:t>
            </a:r>
            <a:r>
              <a:rPr lang="en-US" sz="3200" dirty="0">
                <a:cs typeface="Times New Roman" pitchFamily="18" charset="0"/>
              </a:rPr>
              <a:t>.)</a:t>
            </a:r>
            <a:endParaRPr lang="en-US" sz="3200" dirty="0"/>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86800" cy="4093428"/>
          </a:xfrm>
        </p:spPr>
        <p:txBody>
          <a:bodyPr>
            <a:spAutoFit/>
          </a:bodyPr>
          <a:lstStyle/>
          <a:p>
            <a:pPr>
              <a:spcBef>
                <a:spcPts val="0"/>
              </a:spcBef>
              <a:buNone/>
            </a:pPr>
            <a:r>
              <a:rPr lang="en-US" sz="2800" dirty="0"/>
              <a:t>Verse 31, Put away …</a:t>
            </a:r>
          </a:p>
          <a:p>
            <a:pPr>
              <a:spcBef>
                <a:spcPts val="0"/>
              </a:spcBef>
              <a:buNone/>
            </a:pPr>
            <a:r>
              <a:rPr lang="en-US" sz="2800" dirty="0"/>
              <a:t>“</a:t>
            </a:r>
            <a:r>
              <a:rPr lang="en-US" sz="2800" i="1" dirty="0"/>
              <a:t>Railing”</a:t>
            </a:r>
            <a:r>
              <a:rPr lang="en-US" sz="2800" dirty="0"/>
              <a:t> (ASV) - </a:t>
            </a:r>
            <a:r>
              <a:rPr lang="en-US" sz="2800" i="1" dirty="0" err="1"/>
              <a:t>blasfeemia</a:t>
            </a:r>
            <a:r>
              <a:rPr lang="en-US" sz="2800" i="1" dirty="0"/>
              <a:t>: </a:t>
            </a:r>
            <a:r>
              <a:rPr lang="en-US" sz="2800" dirty="0"/>
              <a:t>Evil speaking, </a:t>
            </a:r>
            <a:endParaRPr lang="en-US" sz="2800" i="1" dirty="0"/>
          </a:p>
          <a:p>
            <a:pPr>
              <a:spcBef>
                <a:spcPts val="0"/>
              </a:spcBef>
              <a:buNone/>
            </a:pPr>
            <a:r>
              <a:rPr lang="en-US" sz="2800" dirty="0"/>
              <a:t>“universally, slander, detraction, speech injurious to another’s good name: Matthew 12:31” (Thayer)</a:t>
            </a:r>
          </a:p>
          <a:p>
            <a:pPr>
              <a:spcBef>
                <a:spcPts val="0"/>
              </a:spcBef>
              <a:buNone/>
            </a:pPr>
            <a:endParaRPr lang="en-US" sz="2800" dirty="0"/>
          </a:p>
          <a:p>
            <a:pPr>
              <a:spcBef>
                <a:spcPts val="0"/>
              </a:spcBef>
              <a:buNone/>
            </a:pPr>
            <a:r>
              <a:rPr lang="en-US" sz="2800" i="1" dirty="0"/>
              <a:t>“Malice” - </a:t>
            </a:r>
            <a:r>
              <a:rPr lang="en-US" sz="2800" i="1" dirty="0" err="1"/>
              <a:t>kakias</a:t>
            </a:r>
            <a:r>
              <a:rPr lang="en-US" sz="2800" i="1" dirty="0"/>
              <a:t>:</a:t>
            </a:r>
            <a:r>
              <a:rPr lang="en-US" sz="2800" dirty="0"/>
              <a:t> “malignity, malice, ill-will, desire to injure: Romans 1:29” (Thayer)</a:t>
            </a:r>
          </a:p>
          <a:p>
            <a:pPr>
              <a:spcBef>
                <a:spcPts val="0"/>
              </a:spcBef>
              <a:buNone/>
            </a:pPr>
            <a:endParaRPr lang="en-US" sz="2800" dirty="0"/>
          </a:p>
          <a:p>
            <a:pPr>
              <a:spcBef>
                <a:spcPts val="0"/>
              </a:spcBef>
              <a:buNone/>
            </a:pPr>
            <a:r>
              <a:rPr lang="en-US" sz="3600" b="1" dirty="0">
                <a:solidFill>
                  <a:srgbClr val="FF0000"/>
                </a:solidFill>
              </a:rPr>
              <a:t>cf. 1 Peter 2:2, All to be put away …</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40</a:t>
            </a:fld>
            <a:endParaRPr lang="en-US">
              <a:solidFill>
                <a:prstClr val="black">
                  <a:tint val="75000"/>
                </a:prstClr>
              </a:solidFill>
            </a:endParaRPr>
          </a:p>
        </p:txBody>
      </p:sp>
      <p:sp>
        <p:nvSpPr>
          <p:cNvPr id="7" name="Title 1">
            <a:extLst>
              <a:ext uri="{FF2B5EF4-FFF2-40B4-BE49-F238E27FC236}">
                <a16:creationId xmlns:a16="http://schemas.microsoft.com/office/drawing/2014/main" id="{F704F636-49A4-41E0-9D79-604EA774D7F0}"/>
              </a:ext>
            </a:extLst>
          </p:cNvPr>
          <p:cNvSpPr>
            <a:spLocks noGrp="1"/>
          </p:cNvSpPr>
          <p:nvPr>
            <p:ph type="title"/>
          </p:nvPr>
        </p:nvSpPr>
        <p:spPr>
          <a:xfrm>
            <a:off x="228600" y="5334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3367076"/>
          </a:xfrm>
        </p:spPr>
        <p:txBody>
          <a:bodyPr>
            <a:spAutoFit/>
          </a:bodyPr>
          <a:lstStyle/>
          <a:p>
            <a:pPr>
              <a:buNone/>
            </a:pPr>
            <a:r>
              <a:rPr lang="en-US" sz="2800" dirty="0"/>
              <a:t>Verse 32, Contrast with the above.</a:t>
            </a:r>
          </a:p>
          <a:p>
            <a:pPr>
              <a:buNone/>
            </a:pPr>
            <a:r>
              <a:rPr lang="en-US" sz="2800" i="1" dirty="0"/>
              <a:t>“Kindness” </a:t>
            </a:r>
            <a:r>
              <a:rPr lang="en-US" sz="2800" dirty="0"/>
              <a:t>–</a:t>
            </a:r>
            <a:r>
              <a:rPr lang="en-US" sz="2800" i="1" dirty="0"/>
              <a:t> </a:t>
            </a:r>
            <a:r>
              <a:rPr lang="en-US" sz="2800" i="1" dirty="0" err="1"/>
              <a:t>chrestos</a:t>
            </a:r>
            <a:r>
              <a:rPr lang="en-US" sz="2800" i="1" dirty="0"/>
              <a:t>: </a:t>
            </a:r>
            <a:r>
              <a:rPr lang="en-US" sz="2800" dirty="0"/>
              <a:t>gracious, considerate of others feelings.</a:t>
            </a:r>
          </a:p>
          <a:p>
            <a:pPr>
              <a:buNone/>
            </a:pPr>
            <a:r>
              <a:rPr lang="en-US" sz="2800" i="1" dirty="0"/>
              <a:t>“Tenderhearted” </a:t>
            </a:r>
            <a:r>
              <a:rPr lang="en-US" sz="2800" dirty="0"/>
              <a:t>– </a:t>
            </a:r>
            <a:r>
              <a:rPr lang="en-US" sz="2800" i="1" dirty="0" err="1"/>
              <a:t>eusplagchnos</a:t>
            </a:r>
            <a:r>
              <a:rPr lang="en-US" sz="2800" i="1" dirty="0"/>
              <a:t>: </a:t>
            </a:r>
            <a:r>
              <a:rPr lang="en-US" sz="2800" dirty="0"/>
              <a:t>Compassionate, sympathy and empathy.</a:t>
            </a:r>
          </a:p>
          <a:p>
            <a:pPr>
              <a:buNone/>
            </a:pPr>
            <a:r>
              <a:rPr lang="en-US" sz="2800" i="1" dirty="0"/>
              <a:t>“Forgiving” –</a:t>
            </a:r>
            <a:r>
              <a:rPr lang="en-US" sz="2800" i="1" dirty="0" err="1"/>
              <a:t>charizomai</a:t>
            </a:r>
            <a:r>
              <a:rPr lang="en-US" sz="2800" i="1" dirty="0"/>
              <a:t>: </a:t>
            </a:r>
            <a:r>
              <a:rPr lang="en-US" sz="2800" dirty="0"/>
              <a:t>To grant pardon, to show favor, </a:t>
            </a:r>
            <a:r>
              <a:rPr lang="en-US" sz="2800" i="1" dirty="0"/>
              <a:t>“As God in Christ forgave you.”</a:t>
            </a:r>
          </a:p>
        </p:txBody>
      </p:sp>
      <p:sp>
        <p:nvSpPr>
          <p:cNvPr id="4" name="Slide Number Placeholder 3"/>
          <p:cNvSpPr>
            <a:spLocks noGrp="1"/>
          </p:cNvSpPr>
          <p:nvPr>
            <p:ph type="sldNum" sz="quarter" idx="12"/>
          </p:nvPr>
        </p:nvSpPr>
        <p:spPr/>
        <p:txBody>
          <a:bodyPr/>
          <a:lstStyle/>
          <a:p>
            <a:fld id="{8EBB64F7-DA4A-4695-A9F3-447724668758}" type="slidenum">
              <a:rPr lang="en-US" smtClean="0">
                <a:solidFill>
                  <a:prstClr val="black">
                    <a:tint val="75000"/>
                  </a:prstClr>
                </a:solidFill>
              </a:rPr>
              <a:pPr/>
              <a:t>41</a:t>
            </a:fld>
            <a:endParaRPr lang="en-US">
              <a:solidFill>
                <a:prstClr val="black">
                  <a:tint val="75000"/>
                </a:prstClr>
              </a:solidFill>
            </a:endParaRPr>
          </a:p>
        </p:txBody>
      </p:sp>
      <p:sp>
        <p:nvSpPr>
          <p:cNvPr id="7" name="Title 1">
            <a:extLst>
              <a:ext uri="{FF2B5EF4-FFF2-40B4-BE49-F238E27FC236}">
                <a16:creationId xmlns:a16="http://schemas.microsoft.com/office/drawing/2014/main" id="{02A473CE-2FFC-4AEA-80FC-E6AFE29009EA}"/>
              </a:ext>
            </a:extLst>
          </p:cNvPr>
          <p:cNvSpPr>
            <a:spLocks noGrp="1"/>
          </p:cNvSpPr>
          <p:nvPr>
            <p:ph type="title"/>
          </p:nvPr>
        </p:nvSpPr>
        <p:spPr>
          <a:xfrm>
            <a:off x="228600" y="533400"/>
            <a:ext cx="8686800" cy="815608"/>
          </a:xfrm>
        </p:spPr>
        <p:txBody>
          <a:bodyPr wrap="square">
            <a:spAutoFit/>
          </a:bodyPr>
          <a:lstStyle/>
          <a:p>
            <a:r>
              <a:rPr lang="en-US" dirty="0"/>
              <a:t>Specific Changes In The New Man</a:t>
            </a:r>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half" idx="1"/>
          </p:nvPr>
        </p:nvSpPr>
        <p:spPr>
          <a:xfrm>
            <a:off x="228600" y="1219200"/>
            <a:ext cx="3657600" cy="2037481"/>
          </a:xfrm>
        </p:spPr>
        <p:txBody>
          <a:bodyPr>
            <a:spAutoFit/>
          </a:bodyPr>
          <a:lstStyle/>
          <a:p>
            <a:r>
              <a:rPr lang="en-US" sz="4000" b="1" dirty="0"/>
              <a:t>Deny:</a:t>
            </a:r>
          </a:p>
          <a:p>
            <a:pPr lvl="1"/>
            <a:r>
              <a:rPr lang="en-US" sz="3600" dirty="0"/>
              <a:t>Ungodliness</a:t>
            </a:r>
          </a:p>
          <a:p>
            <a:pPr lvl="1"/>
            <a:r>
              <a:rPr lang="en-US" sz="3600" dirty="0"/>
              <a:t>Worldly lusts</a:t>
            </a:r>
          </a:p>
        </p:txBody>
      </p:sp>
      <p:sp>
        <p:nvSpPr>
          <p:cNvPr id="13316" name="Rectangle 4"/>
          <p:cNvSpPr>
            <a:spLocks noGrp="1" noChangeArrowheads="1"/>
          </p:cNvSpPr>
          <p:nvPr>
            <p:ph sz="half" idx="2"/>
          </p:nvPr>
        </p:nvSpPr>
        <p:spPr>
          <a:xfrm>
            <a:off x="4572000" y="1143000"/>
            <a:ext cx="4343400" cy="2474524"/>
          </a:xfrm>
        </p:spPr>
        <p:txBody>
          <a:bodyPr>
            <a:spAutoFit/>
          </a:bodyPr>
          <a:lstStyle/>
          <a:p>
            <a:pPr>
              <a:lnSpc>
                <a:spcPct val="90000"/>
              </a:lnSpc>
            </a:pPr>
            <a:r>
              <a:rPr lang="en-US" sz="4000" b="1" dirty="0"/>
              <a:t>Live:</a:t>
            </a:r>
          </a:p>
          <a:p>
            <a:pPr lvl="1">
              <a:lnSpc>
                <a:spcPct val="90000"/>
              </a:lnSpc>
            </a:pPr>
            <a:r>
              <a:rPr lang="en-US" sz="3600" dirty="0"/>
              <a:t>Soberly</a:t>
            </a:r>
          </a:p>
          <a:p>
            <a:pPr lvl="1">
              <a:lnSpc>
                <a:spcPct val="90000"/>
              </a:lnSpc>
            </a:pPr>
            <a:r>
              <a:rPr lang="en-US" sz="3600" dirty="0"/>
              <a:t>Righteously</a:t>
            </a:r>
          </a:p>
          <a:p>
            <a:pPr lvl="1">
              <a:lnSpc>
                <a:spcPct val="90000"/>
              </a:lnSpc>
            </a:pPr>
            <a:r>
              <a:rPr lang="en-US" sz="3600" dirty="0"/>
              <a:t>Godly</a:t>
            </a:r>
          </a:p>
        </p:txBody>
      </p:sp>
      <p:sp>
        <p:nvSpPr>
          <p:cNvPr id="13314" name="Rectangle 2"/>
          <p:cNvSpPr>
            <a:spLocks noGrp="1" noChangeArrowheads="1"/>
          </p:cNvSpPr>
          <p:nvPr>
            <p:ph type="title"/>
          </p:nvPr>
        </p:nvSpPr>
        <p:spPr>
          <a:xfrm>
            <a:off x="533400" y="327392"/>
            <a:ext cx="7772400" cy="815608"/>
          </a:xfrm>
        </p:spPr>
        <p:txBody>
          <a:bodyPr>
            <a:spAutoFit/>
          </a:bodyPr>
          <a:lstStyle/>
          <a:p>
            <a:r>
              <a:rPr lang="en-US" b="1" dirty="0"/>
              <a:t>Summed up in Titus 2:11</a:t>
            </a:r>
          </a:p>
        </p:txBody>
      </p:sp>
      <p:sp>
        <p:nvSpPr>
          <p:cNvPr id="13317" name="Text Box 5"/>
          <p:cNvSpPr txBox="1">
            <a:spLocks noChangeArrowheads="1"/>
          </p:cNvSpPr>
          <p:nvPr/>
        </p:nvSpPr>
        <p:spPr bwMode="auto">
          <a:xfrm>
            <a:off x="381000" y="4114800"/>
            <a:ext cx="8382000" cy="2308324"/>
          </a:xfrm>
          <a:prstGeom prst="rect">
            <a:avLst/>
          </a:prstGeom>
          <a:noFill/>
          <a:ln w="9525">
            <a:noFill/>
            <a:miter lim="800000"/>
            <a:headEnd/>
            <a:tailEnd/>
          </a:ln>
          <a:effectLst/>
        </p:spPr>
        <p:txBody>
          <a:bodyPr>
            <a:spAutoFit/>
          </a:bodyPr>
          <a:lstStyle/>
          <a:p>
            <a:r>
              <a:rPr lang="en-US" sz="4800" b="1" dirty="0">
                <a:solidFill>
                  <a:srgbClr val="FF0000"/>
                </a:solidFill>
                <a:effectLst>
                  <a:outerShdw blurRad="38100" dist="38100" dir="2700000" algn="tl">
                    <a:srgbClr val="000000"/>
                  </a:outerShdw>
                </a:effectLst>
              </a:rPr>
              <a:t>The New Man Has Learned how to live</a:t>
            </a:r>
            <a:r>
              <a:rPr lang="en-US" sz="4800" dirty="0">
                <a:solidFill>
                  <a:srgbClr val="FF0000"/>
                </a:solidFill>
                <a:effectLst>
                  <a:outerShdw blurRad="38100" dist="38100" dir="2700000" algn="tl">
                    <a:srgbClr val="000000"/>
                  </a:outerShdw>
                </a:effectLst>
              </a:rPr>
              <a:t> </a:t>
            </a:r>
            <a:r>
              <a:rPr lang="en-US" sz="4800" i="1" dirty="0">
                <a:solidFill>
                  <a:srgbClr val="FF0000"/>
                </a:solidFill>
                <a:effectLst>
                  <a:outerShdw blurRad="38100" dist="38100" dir="2700000" algn="tl">
                    <a:srgbClr val="000000"/>
                  </a:outerShdw>
                </a:effectLst>
              </a:rPr>
              <a:t>“</a:t>
            </a:r>
            <a:r>
              <a:rPr lang="en-US" sz="4800" b="1" i="1" dirty="0">
                <a:solidFill>
                  <a:srgbClr val="FF0000"/>
                </a:solidFill>
                <a:effectLst>
                  <a:outerShdw blurRad="38100" dist="38100" dir="2700000" algn="tl">
                    <a:srgbClr val="000000"/>
                  </a:outerShdw>
                </a:effectLst>
              </a:rPr>
              <a:t>in this present world</a:t>
            </a:r>
            <a:r>
              <a:rPr lang="en-US" sz="4800" i="1" dirty="0">
                <a:solidFill>
                  <a:srgbClr val="FF0000"/>
                </a:solidFill>
                <a:effectLst>
                  <a:outerShdw blurRad="38100" dist="38100" dir="2700000" algn="tl">
                    <a:srgbClr val="000000"/>
                  </a:outerShdw>
                </a:effectLst>
              </a:rPr>
              <a:t>”</a:t>
            </a:r>
            <a:r>
              <a:rPr lang="en-US" sz="4800" b="1" i="1" dirty="0">
                <a:solidFill>
                  <a:srgbClr val="FF0000"/>
                </a:solidFill>
                <a:effectLst>
                  <a:outerShdw blurRad="38100" dist="38100" dir="2700000" algn="tl">
                    <a:srgbClr val="000000"/>
                  </a:outerShdw>
                </a:effectLst>
              </a:rPr>
              <a:t>!!!</a:t>
            </a: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3EA419-C468-40E7-9158-A3F326DFB63A}" type="slidenum">
              <a:rPr lang="en-US"/>
              <a:pPr/>
              <a:t>5</a:t>
            </a:fld>
            <a:endParaRPr lang="en-US"/>
          </a:p>
        </p:txBody>
      </p:sp>
      <p:sp>
        <p:nvSpPr>
          <p:cNvPr id="1026" name="Text Box 2"/>
          <p:cNvSpPr txBox="1">
            <a:spLocks noChangeArrowheads="1"/>
          </p:cNvSpPr>
          <p:nvPr/>
        </p:nvSpPr>
        <p:spPr bwMode="auto">
          <a:xfrm>
            <a:off x="762000" y="2362200"/>
            <a:ext cx="7924800" cy="4031873"/>
          </a:xfrm>
          <a:prstGeom prst="rect">
            <a:avLst/>
          </a:prstGeom>
          <a:noFill/>
          <a:ln w="9525">
            <a:noFill/>
            <a:miter lim="800000"/>
            <a:headEnd/>
            <a:tailEnd/>
          </a:ln>
          <a:effectLst/>
        </p:spPr>
        <p:txBody>
          <a:bodyPr>
            <a:spAutoFit/>
          </a:bodyPr>
          <a:lstStyle/>
          <a:p>
            <a:pPr algn="l">
              <a:spcBef>
                <a:spcPct val="50000"/>
              </a:spcBef>
            </a:pPr>
            <a:r>
              <a:rPr lang="en-US" sz="3600" b="1" u="sng" dirty="0">
                <a:cs typeface="Times New Roman" pitchFamily="18" charset="0"/>
              </a:rPr>
              <a:t>Homosexuality</a:t>
            </a:r>
          </a:p>
          <a:p>
            <a:pPr algn="l">
              <a:spcBef>
                <a:spcPct val="50000"/>
              </a:spcBef>
              <a:buFontTx/>
              <a:buChar char="•"/>
            </a:pPr>
            <a:r>
              <a:rPr lang="en-US" sz="3200" dirty="0">
                <a:solidFill>
                  <a:srgbClr val="FF0000"/>
                </a:solidFill>
                <a:cs typeface="Times New Roman" pitchFamily="18" charset="0"/>
              </a:rPr>
              <a:t>Julius Caesar was notoriously the lover of king </a:t>
            </a:r>
            <a:r>
              <a:rPr lang="en-US" sz="3200" dirty="0" err="1">
                <a:solidFill>
                  <a:srgbClr val="FF0000"/>
                </a:solidFill>
                <a:cs typeface="Times New Roman" pitchFamily="18" charset="0"/>
              </a:rPr>
              <a:t>Nicomedes</a:t>
            </a:r>
            <a:r>
              <a:rPr lang="en-US" sz="3200" dirty="0">
                <a:solidFill>
                  <a:srgbClr val="FF0000"/>
                </a:solidFill>
                <a:cs typeface="Times New Roman" pitchFamily="18" charset="0"/>
              </a:rPr>
              <a:t> of Bithynia</a:t>
            </a:r>
          </a:p>
          <a:p>
            <a:pPr algn="l">
              <a:spcBef>
                <a:spcPct val="50000"/>
              </a:spcBef>
              <a:buFontTx/>
              <a:buChar char="•"/>
            </a:pPr>
            <a:r>
              <a:rPr lang="en-US" sz="3200" dirty="0">
                <a:solidFill>
                  <a:srgbClr val="FF0000"/>
                </a:solidFill>
                <a:cs typeface="Times New Roman" pitchFamily="18" charset="0"/>
              </a:rPr>
              <a:t>Nero “married” a youth called </a:t>
            </a:r>
            <a:r>
              <a:rPr lang="en-US" sz="3200" dirty="0" err="1">
                <a:solidFill>
                  <a:srgbClr val="FF0000"/>
                </a:solidFill>
                <a:cs typeface="Times New Roman" pitchFamily="18" charset="0"/>
              </a:rPr>
              <a:t>Sporus</a:t>
            </a:r>
            <a:r>
              <a:rPr lang="en-US" sz="3200" dirty="0">
                <a:solidFill>
                  <a:srgbClr val="FF0000"/>
                </a:solidFill>
                <a:cs typeface="Times New Roman" pitchFamily="18" charset="0"/>
              </a:rPr>
              <a:t> and had a marriage procession through the streets of Rome</a:t>
            </a:r>
            <a:br>
              <a:rPr lang="en-US" sz="2400" dirty="0">
                <a:solidFill>
                  <a:srgbClr val="FF0000"/>
                </a:solidFill>
                <a:cs typeface="Times New Roman" pitchFamily="18" charset="0"/>
              </a:rPr>
            </a:br>
            <a:r>
              <a:rPr lang="en-US" sz="2400" dirty="0">
                <a:cs typeface="Times New Roman" pitchFamily="18" charset="0"/>
              </a:rPr>
              <a:t>(Barclay, </a:t>
            </a:r>
            <a:r>
              <a:rPr lang="en-US" sz="2400" i="1" dirty="0">
                <a:cs typeface="Times New Roman" pitchFamily="18" charset="0"/>
              </a:rPr>
              <a:t>Flesh and Spirit, </a:t>
            </a:r>
            <a:r>
              <a:rPr lang="en-US" sz="2400" dirty="0">
                <a:cs typeface="Times New Roman" pitchFamily="18" charset="0"/>
              </a:rPr>
              <a:t>page 27)</a:t>
            </a:r>
            <a:endParaRPr lang="en-US" sz="2400" dirty="0">
              <a:solidFill>
                <a:srgbClr val="FF0000"/>
              </a:solidFill>
              <a:cs typeface="Times New Roman" pitchFamily="18" charset="0"/>
            </a:endParaRPr>
          </a:p>
        </p:txBody>
      </p:sp>
      <p:sp>
        <p:nvSpPr>
          <p:cNvPr id="1027" name="Text Box 3"/>
          <p:cNvSpPr txBox="1">
            <a:spLocks noChangeArrowheads="1"/>
          </p:cNvSpPr>
          <p:nvPr/>
        </p:nvSpPr>
        <p:spPr bwMode="auto">
          <a:xfrm>
            <a:off x="762000" y="685800"/>
            <a:ext cx="7620000" cy="1015663"/>
          </a:xfrm>
          <a:prstGeom prst="rect">
            <a:avLst/>
          </a:prstGeom>
          <a:noFill/>
          <a:ln w="9525">
            <a:noFill/>
            <a:miter lim="800000"/>
            <a:headEnd/>
            <a:tailEnd/>
          </a:ln>
          <a:effectLst/>
        </p:spPr>
        <p:txBody>
          <a:bodyPr>
            <a:spAutoFit/>
          </a:bodyPr>
          <a:lstStyle/>
          <a:p>
            <a:pPr algn="ctr">
              <a:spcBef>
                <a:spcPct val="50000"/>
              </a:spcBef>
            </a:pPr>
            <a:r>
              <a:rPr lang="en-US" sz="6000" dirty="0"/>
              <a:t>Roman Empire</a:t>
            </a: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225B92B-599F-4AFE-A9F1-89EBF0573573}" type="slidenum">
              <a:rPr lang="en-US"/>
              <a:pPr/>
              <a:t>6</a:t>
            </a:fld>
            <a:endParaRPr lang="en-US"/>
          </a:p>
        </p:txBody>
      </p:sp>
      <p:sp>
        <p:nvSpPr>
          <p:cNvPr id="26626" name="Text Box 2"/>
          <p:cNvSpPr txBox="1">
            <a:spLocks noChangeArrowheads="1"/>
          </p:cNvSpPr>
          <p:nvPr/>
        </p:nvSpPr>
        <p:spPr bwMode="auto">
          <a:xfrm>
            <a:off x="762000" y="2590800"/>
            <a:ext cx="8077200" cy="3354765"/>
          </a:xfrm>
          <a:prstGeom prst="rect">
            <a:avLst/>
          </a:prstGeom>
          <a:noFill/>
          <a:ln w="9525">
            <a:noFill/>
            <a:miter lim="800000"/>
            <a:headEnd/>
            <a:tailEnd/>
          </a:ln>
          <a:effectLst/>
        </p:spPr>
        <p:txBody>
          <a:bodyPr>
            <a:spAutoFit/>
          </a:bodyPr>
          <a:lstStyle/>
          <a:p>
            <a:pPr algn="l">
              <a:spcBef>
                <a:spcPct val="50000"/>
              </a:spcBef>
            </a:pPr>
            <a:r>
              <a:rPr lang="en-US" sz="3600" dirty="0">
                <a:solidFill>
                  <a:srgbClr val="FF0000"/>
                </a:solidFill>
                <a:cs typeface="Times New Roman" pitchFamily="18" charset="0"/>
              </a:rPr>
              <a:t>“There was no strong body of opinion against immorality. To the Graeco-Roman world immorality in sexual matters was not immorality; it was established custom and practice.”</a:t>
            </a:r>
            <a:br>
              <a:rPr lang="en-US" sz="3600" dirty="0">
                <a:solidFill>
                  <a:srgbClr val="FF0000"/>
                </a:solidFill>
                <a:cs typeface="Times New Roman" pitchFamily="18" charset="0"/>
              </a:rPr>
            </a:br>
            <a:r>
              <a:rPr lang="en-US" sz="2400" dirty="0">
                <a:cs typeface="Times New Roman" pitchFamily="18" charset="0"/>
              </a:rPr>
              <a:t>(Barclay, </a:t>
            </a:r>
            <a:r>
              <a:rPr lang="en-US" sz="2400" i="1" dirty="0">
                <a:cs typeface="Times New Roman" pitchFamily="18" charset="0"/>
              </a:rPr>
              <a:t>Flesh and Spirit, </a:t>
            </a:r>
            <a:r>
              <a:rPr lang="en-US" sz="2400" dirty="0">
                <a:cs typeface="Times New Roman" pitchFamily="18" charset="0"/>
              </a:rPr>
              <a:t>page 28)</a:t>
            </a:r>
            <a:endParaRPr lang="en-US" sz="2400" dirty="0">
              <a:solidFill>
                <a:srgbClr val="FF0000"/>
              </a:solidFill>
              <a:cs typeface="Times New Roman" pitchFamily="18" charset="0"/>
            </a:endParaRPr>
          </a:p>
        </p:txBody>
      </p:sp>
      <p:sp>
        <p:nvSpPr>
          <p:cNvPr id="26627" name="Text Box 3"/>
          <p:cNvSpPr txBox="1">
            <a:spLocks noChangeArrowheads="1"/>
          </p:cNvSpPr>
          <p:nvPr/>
        </p:nvSpPr>
        <p:spPr bwMode="auto">
          <a:xfrm>
            <a:off x="762000" y="838200"/>
            <a:ext cx="7620000" cy="1015663"/>
          </a:xfrm>
          <a:prstGeom prst="rect">
            <a:avLst/>
          </a:prstGeom>
          <a:noFill/>
          <a:ln w="9525">
            <a:noFill/>
            <a:miter lim="800000"/>
            <a:headEnd/>
            <a:tailEnd/>
          </a:ln>
          <a:effectLst/>
        </p:spPr>
        <p:txBody>
          <a:bodyPr>
            <a:spAutoFit/>
          </a:bodyPr>
          <a:lstStyle/>
          <a:p>
            <a:pPr algn="ctr">
              <a:spcBef>
                <a:spcPct val="50000"/>
              </a:spcBef>
            </a:pPr>
            <a:r>
              <a:rPr lang="en-US" sz="6000" dirty="0"/>
              <a:t>Roman Empire</a:t>
            </a: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9852472-BD12-4ABF-88A3-43F3BC4C41E8}" type="slidenum">
              <a:rPr lang="en-US"/>
              <a:pPr/>
              <a:t>7</a:t>
            </a:fld>
            <a:endParaRPr lang="en-US"/>
          </a:p>
        </p:txBody>
      </p:sp>
      <p:sp>
        <p:nvSpPr>
          <p:cNvPr id="24578" name="Text Box 1026"/>
          <p:cNvSpPr txBox="1">
            <a:spLocks noChangeArrowheads="1"/>
          </p:cNvSpPr>
          <p:nvPr/>
        </p:nvSpPr>
        <p:spPr bwMode="auto">
          <a:xfrm>
            <a:off x="304800" y="2438400"/>
            <a:ext cx="8839200" cy="535531"/>
          </a:xfrm>
          <a:prstGeom prst="rect">
            <a:avLst/>
          </a:prstGeom>
          <a:noFill/>
          <a:ln w="9525">
            <a:noFill/>
            <a:miter lim="800000"/>
            <a:headEnd/>
            <a:tailEnd/>
          </a:ln>
          <a:effectLst/>
        </p:spPr>
        <p:txBody>
          <a:bodyPr wrap="square">
            <a:spAutoFit/>
          </a:bodyPr>
          <a:lstStyle/>
          <a:p>
            <a:pPr algn="l">
              <a:lnSpc>
                <a:spcPct val="90000"/>
              </a:lnSpc>
              <a:spcBef>
                <a:spcPct val="50000"/>
              </a:spcBef>
              <a:buFontTx/>
              <a:buChar char="•"/>
            </a:pPr>
            <a:endParaRPr lang="en-US" sz="3200" b="1" dirty="0">
              <a:effectLst>
                <a:outerShdw blurRad="38100" dist="38100" dir="2700000" algn="tl">
                  <a:srgbClr val="000000"/>
                </a:outerShdw>
              </a:effectLst>
              <a:cs typeface="Times New Roman" pitchFamily="18" charset="0"/>
            </a:endParaRPr>
          </a:p>
        </p:txBody>
      </p:sp>
      <p:sp>
        <p:nvSpPr>
          <p:cNvPr id="24579" name="Text Box 1027"/>
          <p:cNvSpPr txBox="1">
            <a:spLocks noChangeArrowheads="1"/>
          </p:cNvSpPr>
          <p:nvPr/>
        </p:nvSpPr>
        <p:spPr bwMode="auto">
          <a:xfrm>
            <a:off x="914400" y="193193"/>
            <a:ext cx="7620000" cy="1107996"/>
          </a:xfrm>
          <a:prstGeom prst="rect">
            <a:avLst/>
          </a:prstGeom>
          <a:noFill/>
          <a:ln w="9525">
            <a:noFill/>
            <a:miter lim="800000"/>
            <a:headEnd/>
            <a:tailEnd/>
          </a:ln>
          <a:effectLst/>
        </p:spPr>
        <p:txBody>
          <a:bodyPr>
            <a:spAutoFit/>
          </a:bodyPr>
          <a:lstStyle/>
          <a:p>
            <a:pPr algn="ctr">
              <a:spcBef>
                <a:spcPct val="50000"/>
              </a:spcBef>
            </a:pPr>
            <a:r>
              <a:rPr lang="en-US" sz="6600" dirty="0"/>
              <a:t>America, 2021</a:t>
            </a:r>
          </a:p>
        </p:txBody>
      </p:sp>
      <p:sp>
        <p:nvSpPr>
          <p:cNvPr id="5" name="TextBox 4"/>
          <p:cNvSpPr txBox="1"/>
          <p:nvPr/>
        </p:nvSpPr>
        <p:spPr>
          <a:xfrm>
            <a:off x="304800" y="1247259"/>
            <a:ext cx="8610600" cy="5355312"/>
          </a:xfrm>
          <a:prstGeom prst="rect">
            <a:avLst/>
          </a:prstGeom>
          <a:noFill/>
        </p:spPr>
        <p:txBody>
          <a:bodyPr wrap="square" rtlCol="0">
            <a:spAutoFit/>
          </a:bodyPr>
          <a:lstStyle/>
          <a:p>
            <a:pPr algn="l"/>
            <a:r>
              <a:rPr lang="en-US" sz="2800" b="0" i="0" dirty="0">
                <a:solidFill>
                  <a:srgbClr val="000000"/>
                </a:solidFill>
                <a:effectLst/>
                <a:latin typeface="aktiv-grotesk"/>
              </a:rPr>
              <a:t>“The latest results are based on Gallup’s annual Values and Beliefs poll, conducted May 1-13, 2020. The poll updated several trends on Americans’ views about marriage asked previously over the past two decades.</a:t>
            </a:r>
          </a:p>
          <a:p>
            <a:pPr algn="l"/>
            <a:r>
              <a:rPr lang="en-US" sz="2800" b="0" i="0" dirty="0">
                <a:solidFill>
                  <a:srgbClr val="000000"/>
                </a:solidFill>
                <a:effectLst/>
                <a:latin typeface="aktiv-grotesk"/>
              </a:rPr>
              <a:t>The trends are consistent with Americans’ evolving views of marriage. </a:t>
            </a:r>
            <a:r>
              <a:rPr lang="en-US" sz="3600" b="1" i="0" dirty="0">
                <a:solidFill>
                  <a:srgbClr val="FF0000"/>
                </a:solidFill>
                <a:effectLst/>
                <a:latin typeface="aktiv-grotesk"/>
              </a:rPr>
              <a:t>Sixty-six percent </a:t>
            </a:r>
            <a:r>
              <a:rPr lang="en-US" sz="2800" b="0" i="0" dirty="0">
                <a:solidFill>
                  <a:srgbClr val="000000"/>
                </a:solidFill>
                <a:effectLst/>
                <a:latin typeface="aktiv-grotesk"/>
              </a:rPr>
              <a:t>now believe it is </a:t>
            </a:r>
            <a:r>
              <a:rPr lang="en-US" sz="2800" b="0" i="0" u="none" strike="noStrike" dirty="0">
                <a:solidFill>
                  <a:srgbClr val="FF0000"/>
                </a:solidFill>
                <a:effectLst/>
                <a:latin typeface="aktiv-grotesk"/>
                <a:hlinkClick r:id="rId2">
                  <a:extLst>
                    <a:ext uri="{A12FA001-AC4F-418D-AE19-62706E023703}">
                      <ahyp:hlinkClr xmlns:ahyp="http://schemas.microsoft.com/office/drawing/2018/hyperlinkcolor" val="tx"/>
                    </a:ext>
                  </a:extLst>
                </a:hlinkClick>
              </a:rPr>
              <a:t>morally acceptable to have a baby outside of marriage</a:t>
            </a:r>
            <a:r>
              <a:rPr lang="en-US" sz="2800" b="0" i="0" dirty="0">
                <a:solidFill>
                  <a:srgbClr val="000000"/>
                </a:solidFill>
                <a:effectLst/>
                <a:latin typeface="aktiv-grotesk"/>
              </a:rPr>
              <a:t>, an increase from 53% the first year the question was asked in 2001. </a:t>
            </a:r>
            <a:r>
              <a:rPr lang="en-US" sz="3600" b="1" i="0" dirty="0">
                <a:solidFill>
                  <a:srgbClr val="FF0000"/>
                </a:solidFill>
                <a:effectLst/>
                <a:latin typeface="aktiv-grotesk"/>
              </a:rPr>
              <a:t>Seventy-two percent</a:t>
            </a:r>
            <a:r>
              <a:rPr lang="en-US" sz="2800" b="0" i="0" dirty="0">
                <a:solidFill>
                  <a:srgbClr val="000000"/>
                </a:solidFill>
                <a:effectLst/>
                <a:latin typeface="aktiv-grotesk"/>
              </a:rPr>
              <a:t>,</a:t>
            </a:r>
            <a:r>
              <a:rPr lang="en-US" sz="2800" b="0" i="0" dirty="0">
                <a:solidFill>
                  <a:srgbClr val="FF0000"/>
                </a:solidFill>
                <a:effectLst/>
                <a:latin typeface="aktiv-grotesk"/>
              </a:rPr>
              <a:t> </a:t>
            </a:r>
            <a:r>
              <a:rPr lang="en-US" sz="2800" b="0" i="0" u="none" strike="noStrike" dirty="0">
                <a:solidFill>
                  <a:srgbClr val="FF0000"/>
                </a:solidFill>
                <a:effectLst/>
                <a:latin typeface="aktiv-grotesk"/>
                <a:hlinkClick r:id="rId3">
                  <a:extLst>
                    <a:ext uri="{A12FA001-AC4F-418D-AE19-62706E023703}">
                      <ahyp:hlinkClr xmlns:ahyp="http://schemas.microsoft.com/office/drawing/2018/hyperlinkcolor" val="tx"/>
                    </a:ext>
                  </a:extLst>
                </a:hlinkClick>
              </a:rPr>
              <a:t>up from 53% in 2001</a:t>
            </a:r>
            <a:r>
              <a:rPr lang="en-US" sz="2800" b="0" i="0" dirty="0">
                <a:solidFill>
                  <a:srgbClr val="000000"/>
                </a:solidFill>
                <a:effectLst/>
                <a:latin typeface="aktiv-grotesk"/>
              </a:rPr>
              <a:t>, consider sex between an unmarried man and woman morally acceptable.”</a:t>
            </a:r>
          </a:p>
          <a:p>
            <a:pPr algn="l"/>
            <a:r>
              <a:rPr lang="en-US" dirty="0">
                <a:solidFill>
                  <a:srgbClr val="000000"/>
                </a:solidFill>
                <a:latin typeface="aktiv-grotesk"/>
              </a:rPr>
              <a:t> </a:t>
            </a:r>
            <a:r>
              <a:rPr lang="en-US" b="0" i="0" dirty="0">
                <a:solidFill>
                  <a:srgbClr val="000000"/>
                </a:solidFill>
                <a:effectLst/>
                <a:latin typeface="aktiv-grotesk"/>
              </a:rPr>
              <a:t>(</a:t>
            </a:r>
            <a:r>
              <a:rPr lang="en-US" b="0" i="0" dirty="0">
                <a:effectLst/>
                <a:latin typeface="aktiv-grotesk"/>
                <a:hlinkClick r:id="rId4" tooltip="Gallup Poll">
                  <a:extLst>
                    <a:ext uri="{A12FA001-AC4F-418D-AE19-62706E023703}">
                      <ahyp:hlinkClr xmlns:ahyp="http://schemas.microsoft.com/office/drawing/2018/hyperlinkcolor" val="tx"/>
                    </a:ext>
                  </a:extLst>
                </a:hlinkClick>
              </a:rPr>
              <a:t>https://news.gallup.com/poll/316223/fewer-say-important-parents-married.aspx</a:t>
            </a:r>
            <a:r>
              <a:rPr lang="en-US" b="0" i="0" dirty="0">
                <a:solidFill>
                  <a:srgbClr val="000000"/>
                </a:solidFill>
                <a:effectLst/>
                <a:latin typeface="aktiv-grotesk"/>
              </a:rPr>
              <a:t>)</a:t>
            </a:r>
          </a:p>
        </p:txBody>
      </p:sp>
    </p:spTree>
    <p:extLst>
      <p:ext uri="{BB962C8B-B14F-4D97-AF65-F5344CB8AC3E}">
        <p14:creationId xmlns:p14="http://schemas.microsoft.com/office/powerpoint/2010/main" val="231105482"/>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9852472-BD12-4ABF-88A3-43F3BC4C41E8}" type="slidenum">
              <a:rPr lang="en-US"/>
              <a:pPr/>
              <a:t>8</a:t>
            </a:fld>
            <a:endParaRPr lang="en-US"/>
          </a:p>
        </p:txBody>
      </p:sp>
      <p:sp>
        <p:nvSpPr>
          <p:cNvPr id="24578" name="Text Box 1026"/>
          <p:cNvSpPr txBox="1">
            <a:spLocks noChangeArrowheads="1"/>
          </p:cNvSpPr>
          <p:nvPr/>
        </p:nvSpPr>
        <p:spPr bwMode="auto">
          <a:xfrm>
            <a:off x="304800" y="2438400"/>
            <a:ext cx="8839200" cy="535531"/>
          </a:xfrm>
          <a:prstGeom prst="rect">
            <a:avLst/>
          </a:prstGeom>
          <a:noFill/>
          <a:ln w="9525">
            <a:noFill/>
            <a:miter lim="800000"/>
            <a:headEnd/>
            <a:tailEnd/>
          </a:ln>
          <a:effectLst/>
        </p:spPr>
        <p:txBody>
          <a:bodyPr wrap="square">
            <a:spAutoFit/>
          </a:bodyPr>
          <a:lstStyle/>
          <a:p>
            <a:pPr algn="l">
              <a:lnSpc>
                <a:spcPct val="90000"/>
              </a:lnSpc>
              <a:spcBef>
                <a:spcPct val="50000"/>
              </a:spcBef>
              <a:buFontTx/>
              <a:buChar char="•"/>
            </a:pPr>
            <a:endParaRPr lang="en-US" sz="3200" b="1" dirty="0">
              <a:effectLst>
                <a:outerShdw blurRad="38100" dist="38100" dir="2700000" algn="tl">
                  <a:srgbClr val="000000"/>
                </a:outerShdw>
              </a:effectLst>
              <a:cs typeface="Times New Roman" pitchFamily="18" charset="0"/>
            </a:endParaRPr>
          </a:p>
        </p:txBody>
      </p:sp>
      <p:sp>
        <p:nvSpPr>
          <p:cNvPr id="24579" name="Text Box 1027"/>
          <p:cNvSpPr txBox="1">
            <a:spLocks noChangeArrowheads="1"/>
          </p:cNvSpPr>
          <p:nvPr/>
        </p:nvSpPr>
        <p:spPr bwMode="auto">
          <a:xfrm>
            <a:off x="762000" y="-115134"/>
            <a:ext cx="7620000" cy="1107996"/>
          </a:xfrm>
          <a:prstGeom prst="rect">
            <a:avLst/>
          </a:prstGeom>
          <a:noFill/>
          <a:ln w="9525">
            <a:noFill/>
            <a:miter lim="800000"/>
            <a:headEnd/>
            <a:tailEnd/>
          </a:ln>
          <a:effectLst/>
        </p:spPr>
        <p:txBody>
          <a:bodyPr>
            <a:spAutoFit/>
          </a:bodyPr>
          <a:lstStyle/>
          <a:p>
            <a:pPr algn="ctr">
              <a:spcBef>
                <a:spcPct val="50000"/>
              </a:spcBef>
            </a:pPr>
            <a:r>
              <a:rPr lang="en-US" sz="6600" dirty="0"/>
              <a:t>America, 2021</a:t>
            </a:r>
          </a:p>
        </p:txBody>
      </p:sp>
      <p:sp>
        <p:nvSpPr>
          <p:cNvPr id="9" name="TextBox 8">
            <a:extLst>
              <a:ext uri="{FF2B5EF4-FFF2-40B4-BE49-F238E27FC236}">
                <a16:creationId xmlns:a16="http://schemas.microsoft.com/office/drawing/2014/main" id="{E3B71E9C-842D-471D-92A3-A414FD8AC56E}"/>
              </a:ext>
            </a:extLst>
          </p:cNvPr>
          <p:cNvSpPr txBox="1"/>
          <p:nvPr/>
        </p:nvSpPr>
        <p:spPr>
          <a:xfrm>
            <a:off x="116188" y="685800"/>
            <a:ext cx="8915400" cy="6217087"/>
          </a:xfrm>
          <a:prstGeom prst="rect">
            <a:avLst/>
          </a:prstGeom>
          <a:noFill/>
        </p:spPr>
        <p:txBody>
          <a:bodyPr wrap="square">
            <a:spAutoFit/>
          </a:bodyPr>
          <a:lstStyle/>
          <a:p>
            <a:r>
              <a:rPr lang="en-US" sz="2400" dirty="0"/>
              <a:t>Belief That It Is Very Important for Couples to Marry if They Plan to Spend the Rest of Their Lives Together</a:t>
            </a:r>
          </a:p>
          <a:p>
            <a:r>
              <a:rPr lang="en-US" sz="2400" dirty="0"/>
              <a:t>				</a:t>
            </a:r>
            <a:r>
              <a:rPr lang="en-US" sz="2000" dirty="0"/>
              <a:t>2006	2013	2020	Change, 2006-2020</a:t>
            </a:r>
          </a:p>
          <a:p>
            <a:r>
              <a:rPr lang="en-US" sz="2000" dirty="0"/>
              <a:t>				%	%	%	percentage points</a:t>
            </a:r>
          </a:p>
          <a:p>
            <a:r>
              <a:rPr lang="en-US" sz="2400" dirty="0"/>
              <a:t>Men				56	43	39	-17</a:t>
            </a:r>
          </a:p>
          <a:p>
            <a:r>
              <a:rPr lang="en-US" sz="2400" dirty="0"/>
              <a:t>Women			53	43	38	-15</a:t>
            </a:r>
          </a:p>
          <a:p>
            <a:r>
              <a:rPr lang="en-US" sz="2400" dirty="0"/>
              <a:t>18-34 years old		50	34	29	-21</a:t>
            </a:r>
          </a:p>
          <a:p>
            <a:r>
              <a:rPr lang="en-US" sz="2400" dirty="0"/>
              <a:t>35-54 years old		46	41	40	-6</a:t>
            </a:r>
          </a:p>
          <a:p>
            <a:r>
              <a:rPr lang="en-US" sz="2400" dirty="0"/>
              <a:t>55+ years old			67	54	43	-24</a:t>
            </a:r>
          </a:p>
          <a:p>
            <a:r>
              <a:rPr lang="en-US" sz="2400" dirty="0"/>
              <a:t>Married			60	49	43	-17</a:t>
            </a:r>
          </a:p>
          <a:p>
            <a:r>
              <a:rPr lang="en-US" sz="2400" dirty="0"/>
              <a:t>Not married			45	37	33	-12</a:t>
            </a:r>
          </a:p>
          <a:p>
            <a:r>
              <a:rPr lang="en-US" sz="2400" dirty="0"/>
              <a:t>Children under 18		56	40	43	-13</a:t>
            </a:r>
          </a:p>
          <a:p>
            <a:r>
              <a:rPr lang="en-US" sz="2400" dirty="0"/>
              <a:t>No children under 18		54	45	36	-18</a:t>
            </a:r>
          </a:p>
          <a:p>
            <a:r>
              <a:rPr lang="en-US" sz="2400" dirty="0"/>
              <a:t>Attend church weekly	82	68	67	-15</a:t>
            </a:r>
          </a:p>
          <a:p>
            <a:r>
              <a:rPr lang="en-US" sz="2400" dirty="0"/>
              <a:t>Attend church monthly	62	50	46	-16</a:t>
            </a:r>
          </a:p>
          <a:p>
            <a:r>
              <a:rPr lang="en-US" sz="2400" dirty="0"/>
              <a:t>Seldom/Never attend	33	26	22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ktiv-grotesk"/>
                <a:ea typeface="+mn-ea"/>
                <a:cs typeface="+mn-cs"/>
              </a:rPr>
              <a:t>(</a:t>
            </a:r>
            <a:r>
              <a:rPr kumimoji="0" lang="en-US" sz="1800" b="0" i="0" u="none" strike="noStrike" kern="1200" cap="none" spc="0" normalizeH="0" baseline="0" noProof="0" dirty="0">
                <a:ln>
                  <a:noFill/>
                </a:ln>
                <a:effectLst/>
                <a:uLnTx/>
                <a:uFillTx/>
                <a:latin typeface="aktiv-grotesk"/>
                <a:ea typeface="+mn-ea"/>
                <a:cs typeface="+mn-cs"/>
                <a:hlinkClick r:id="rId2" tooltip="Gallup Poll">
                  <a:extLst>
                    <a:ext uri="{A12FA001-AC4F-418D-AE19-62706E023703}">
                      <ahyp:hlinkClr xmlns:ahyp="http://schemas.microsoft.com/office/drawing/2018/hyperlinkcolor" val="tx"/>
                    </a:ext>
                  </a:extLst>
                </a:hlinkClick>
              </a:rPr>
              <a:t>https://news.gallup.com/poll/316223/fewer-say-important-parents-married.aspx</a:t>
            </a:r>
            <a:r>
              <a:rPr kumimoji="0" lang="en-US" sz="1800" b="0" i="0" u="none" strike="noStrike" kern="1200" cap="none" spc="0" normalizeH="0" baseline="0" noProof="0" dirty="0">
                <a:ln>
                  <a:noFill/>
                </a:ln>
                <a:solidFill>
                  <a:srgbClr val="000000"/>
                </a:solidFill>
                <a:effectLst/>
                <a:uLnTx/>
                <a:uFillTx/>
                <a:latin typeface="aktiv-grotesk"/>
                <a:ea typeface="+mn-ea"/>
                <a:cs typeface="+mn-cs"/>
              </a:rPr>
              <a:t>)</a:t>
            </a:r>
          </a:p>
        </p:txBody>
      </p:sp>
    </p:spTree>
    <p:extLst>
      <p:ext uri="{BB962C8B-B14F-4D97-AF65-F5344CB8AC3E}">
        <p14:creationId xmlns:p14="http://schemas.microsoft.com/office/powerpoint/2010/main" val="512836052"/>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FCA8958-C03F-43E8-82FC-9FD30292CE41}" type="slidenum">
              <a:rPr lang="en-US" smtClean="0">
                <a:solidFill>
                  <a:srgbClr val="000000"/>
                </a:solidFill>
              </a:rPr>
              <a:pPr>
                <a:defRPr/>
              </a:pPr>
              <a:t>9</a:t>
            </a:fld>
            <a:endParaRPr lang="en-US">
              <a:solidFill>
                <a:srgbClr val="000000"/>
              </a:solidFill>
            </a:endParaRPr>
          </a:p>
        </p:txBody>
      </p:sp>
      <p:pic>
        <p:nvPicPr>
          <p:cNvPr id="1026" name="Picture 2" descr="The Queen James Bible"/>
          <p:cNvPicPr>
            <a:picLocks noChangeAspect="1" noChangeArrowheads="1"/>
          </p:cNvPicPr>
          <p:nvPr/>
        </p:nvPicPr>
        <p:blipFill>
          <a:blip r:embed="rId2" cstate="print"/>
          <a:srcRect/>
          <a:stretch>
            <a:fillRect/>
          </a:stretch>
        </p:blipFill>
        <p:spPr bwMode="auto">
          <a:xfrm>
            <a:off x="762000" y="2362201"/>
            <a:ext cx="7467600" cy="4495800"/>
          </a:xfrm>
          <a:prstGeom prst="rect">
            <a:avLst/>
          </a:prstGeom>
          <a:noFill/>
        </p:spPr>
      </p:pic>
      <p:sp>
        <p:nvSpPr>
          <p:cNvPr id="7" name="Title 1"/>
          <p:cNvSpPr>
            <a:spLocks noGrp="1"/>
          </p:cNvSpPr>
          <p:nvPr>
            <p:ph type="title"/>
          </p:nvPr>
        </p:nvSpPr>
        <p:spPr>
          <a:xfrm>
            <a:off x="9053" y="30935"/>
            <a:ext cx="9116840" cy="1754326"/>
          </a:xfrm>
          <a:solidFill>
            <a:schemeClr val="tx1"/>
          </a:solidFill>
        </p:spPr>
        <p:txBody>
          <a:bodyPr wrap="square">
            <a:spAutoFit/>
          </a:bodyPr>
          <a:lstStyle/>
          <a:p>
            <a:r>
              <a:rPr lang="en-US" dirty="0">
                <a:solidFill>
                  <a:schemeClr val="bg1"/>
                </a:solidFill>
                <a:latin typeface="+mj-lt"/>
                <a:ea typeface="+mj-ea"/>
                <a:cs typeface="+mj-cs"/>
              </a:rPr>
              <a:t>“You can’t choose your sexuality, but you can choose Jesus. Now you can choose a Bible, too.”</a:t>
            </a:r>
            <a:r>
              <a:rPr lang="en-US" sz="3200" dirty="0">
                <a:solidFill>
                  <a:schemeClr val="tx2"/>
                </a:solidFill>
                <a:latin typeface="+mj-lt"/>
                <a:ea typeface="+mj-ea"/>
                <a:cs typeface="+mj-cs"/>
              </a:rPr>
              <a:t> </a:t>
            </a:r>
            <a:r>
              <a:rPr lang="en-US" sz="2000" dirty="0">
                <a:solidFill>
                  <a:schemeClr val="tx2"/>
                </a:solidFill>
                <a:latin typeface="+mj-lt"/>
                <a:ea typeface="+mj-ea"/>
                <a:cs typeface="+mj-cs"/>
              </a:rPr>
              <a:t>©2012, QueenJamesBible.com. All rights reserved.</a:t>
            </a:r>
            <a:endParaRPr lang="en-US" sz="3200" dirty="0">
              <a:solidFill>
                <a:schemeClr val="bg1"/>
              </a:solidFill>
            </a:endParaRPr>
          </a:p>
        </p:txBody>
      </p:sp>
    </p:spTree>
  </p:cSld>
  <p:clrMapOvr>
    <a:masterClrMapping/>
  </p:clrMapOvr>
  <p:transition spd="slow">
    <p:cut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Unity cutouts design template">
  <a:themeElements>
    <a:clrScheme name="">
      <a:dk1>
        <a:srgbClr val="000000"/>
      </a:dk1>
      <a:lt1>
        <a:srgbClr val="FFFFFF"/>
      </a:lt1>
      <a:dk2>
        <a:srgbClr val="FFFFFF"/>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3366"/>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4">
        <a:dk1>
          <a:srgbClr val="000066"/>
        </a:dk1>
        <a:lt1>
          <a:srgbClr val="FFFFFF"/>
        </a:lt1>
        <a:dk2>
          <a:srgbClr val="0033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16">
        <a:dk1>
          <a:srgbClr val="FFFFFF"/>
        </a:dk1>
        <a:lt1>
          <a:srgbClr val="FFFFFF"/>
        </a:lt1>
        <a:dk2>
          <a:srgbClr val="000066"/>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2378</TotalTime>
  <Words>2849</Words>
  <Application>Microsoft Office PowerPoint</Application>
  <PresentationFormat>On-screen Show (4:3)</PresentationFormat>
  <Paragraphs>261</Paragraphs>
  <Slides>42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42</vt:i4>
      </vt:variant>
    </vt:vector>
  </HeadingPairs>
  <TitlesOfParts>
    <vt:vector size="50" baseType="lpstr">
      <vt:lpstr>aktiv-grotesk</vt:lpstr>
      <vt:lpstr>Arial</vt:lpstr>
      <vt:lpstr>Calibri</vt:lpstr>
      <vt:lpstr>Constantia</vt:lpstr>
      <vt:lpstr>Wingdings</vt:lpstr>
      <vt:lpstr>Wingdings 2</vt:lpstr>
      <vt:lpstr>Flow</vt:lpstr>
      <vt:lpstr>Unity cutouts design template</vt:lpstr>
      <vt:lpstr>The Old Man And The New Man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“You can’t choose your sexuality, but you can choose Jesus. Now you can choose a Bible, too.” ©2012, QueenJamesBible.com. All rights reserved.</vt:lpstr>
      <vt:lpstr>PowerPoint Presentation</vt:lpstr>
      <vt:lpstr>PowerPoint Presentation</vt:lpstr>
      <vt:lpstr>CONDITION  Of The Old Man</vt:lpstr>
      <vt:lpstr>CAUSE  Of The Condition Of The Old Man</vt:lpstr>
      <vt:lpstr>CAUSE  Of The Condition Of The Old Man</vt:lpstr>
      <vt:lpstr>CONSEQUENCES  Of The Condition Of The Old Man</vt:lpstr>
      <vt:lpstr>CONSEQUENCES  Of The Condition Of The Old Man</vt:lpstr>
      <vt:lpstr>CONSEQUENCES  Of The Condition Of The Old Man</vt:lpstr>
      <vt:lpstr>CONSEQUENCES  Of The Condition Of The Old Man</vt:lpstr>
      <vt:lpstr>CONSEQUENCES  Of The Condition Of The Old Man</vt:lpstr>
      <vt:lpstr>CONSEQUENCES  Of The Condition Of The Old Man</vt:lpstr>
      <vt:lpstr>The SOURCE Of Change</vt:lpstr>
      <vt:lpstr>PUT AWAY The Old Man</vt:lpstr>
      <vt:lpstr>Put Away The Old Man</vt:lpstr>
      <vt:lpstr>Put On The New Man</vt:lpstr>
      <vt:lpstr>Specific Changes In The New Man</vt:lpstr>
      <vt:lpstr>Specific Changes In The New Man</vt:lpstr>
      <vt:lpstr>Specific Changes In The New Man</vt:lpstr>
      <vt:lpstr>Specific Changes In The New Man</vt:lpstr>
      <vt:lpstr>Specific Changes In The New Man</vt:lpstr>
      <vt:lpstr>Specific Changes In The New Man</vt:lpstr>
      <vt:lpstr>Speech: More Than Profession</vt:lpstr>
      <vt:lpstr>Speech: More Than Profession</vt:lpstr>
      <vt:lpstr>PowerPoint Presentation</vt:lpstr>
      <vt:lpstr>PowerPoint Presentation</vt:lpstr>
      <vt:lpstr>Specific Changes In The New Man</vt:lpstr>
      <vt:lpstr>PowerPoint Presentation</vt:lpstr>
      <vt:lpstr>Specific Changes In The New Man</vt:lpstr>
      <vt:lpstr>Specific Changes In The New Man</vt:lpstr>
      <vt:lpstr>Specific Changes In The New Man</vt:lpstr>
      <vt:lpstr>Specific Changes In The New Man</vt:lpstr>
      <vt:lpstr>Specific Changes In The New Man</vt:lpstr>
      <vt:lpstr>Summed up in Titus 2:11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Old Man And The New Man (2)</dc:title>
  <dc:creator>Micky Galloway</dc:creator>
  <cp:lastModifiedBy>Richard Lidh</cp:lastModifiedBy>
  <cp:revision>31</cp:revision>
  <cp:lastPrinted>2021-12-04T17:56:49Z</cp:lastPrinted>
  <dcterms:created xsi:type="dcterms:W3CDTF">2014-04-20T15:11:25Z</dcterms:created>
  <dcterms:modified xsi:type="dcterms:W3CDTF">2021-12-04T17:57:36Z</dcterms:modified>
</cp:coreProperties>
</file>